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1" r:id="rId5"/>
    <p:sldId id="263" r:id="rId6"/>
    <p:sldId id="264" r:id="rId7"/>
    <p:sldId id="265" r:id="rId8"/>
    <p:sldId id="266" r:id="rId9"/>
    <p:sldId id="267" r:id="rId10"/>
    <p:sldId id="262" r:id="rId11"/>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F980F-A217-425F-A11C-A847B313398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94FE859B-49CF-402E-ABF3-58B7AB8E625E}">
      <dgm:prSet phldrT="[テキスト]"/>
      <dgm:spPr/>
      <dgm:t>
        <a:bodyPr/>
        <a:lstStyle/>
        <a:p>
          <a:r>
            <a:rPr kumimoji="1" lang="ja-JP" altLang="en-US" dirty="0" smtClean="0"/>
            <a:t>従業員の満足</a:t>
          </a:r>
          <a:endParaRPr kumimoji="1" lang="ja-JP" altLang="en-US" dirty="0"/>
        </a:p>
      </dgm:t>
    </dgm:pt>
    <dgm:pt modelId="{C9452BB8-13C8-4862-BCE6-6BB97DE6D3B7}" type="parTrans" cxnId="{46676E51-62EE-442B-8585-5C8AC0E79866}">
      <dgm:prSet/>
      <dgm:spPr/>
      <dgm:t>
        <a:bodyPr/>
        <a:lstStyle/>
        <a:p>
          <a:endParaRPr kumimoji="1" lang="ja-JP" altLang="en-US"/>
        </a:p>
      </dgm:t>
    </dgm:pt>
    <dgm:pt modelId="{F21B907E-78DB-4CD9-BD5F-109442224A08}" type="sibTrans" cxnId="{46676E51-62EE-442B-8585-5C8AC0E79866}">
      <dgm:prSet/>
      <dgm:spPr/>
      <dgm:t>
        <a:bodyPr/>
        <a:lstStyle/>
        <a:p>
          <a:endParaRPr kumimoji="1" lang="ja-JP" altLang="en-US"/>
        </a:p>
      </dgm:t>
    </dgm:pt>
    <dgm:pt modelId="{7A4D7FD7-E510-4E81-939F-78812BFB4AC2}">
      <dgm:prSet phldrT="[テキスト]"/>
      <dgm:spPr/>
      <dgm:t>
        <a:bodyPr/>
        <a:lstStyle/>
        <a:p>
          <a:r>
            <a:rPr kumimoji="1" lang="ja-JP" altLang="en-US" dirty="0" smtClean="0"/>
            <a:t>お客様の満足</a:t>
          </a:r>
          <a:endParaRPr kumimoji="1" lang="ja-JP" altLang="en-US" dirty="0"/>
        </a:p>
      </dgm:t>
    </dgm:pt>
    <dgm:pt modelId="{6F26A010-8C9F-4A6F-8920-D05BE48AEC6B}" type="parTrans" cxnId="{B9672F18-35C2-4097-BBB8-21D35AE6F2E0}">
      <dgm:prSet/>
      <dgm:spPr/>
      <dgm:t>
        <a:bodyPr/>
        <a:lstStyle/>
        <a:p>
          <a:endParaRPr kumimoji="1" lang="ja-JP" altLang="en-US"/>
        </a:p>
      </dgm:t>
    </dgm:pt>
    <dgm:pt modelId="{EBF192F2-BF95-4DEA-9A54-50E66A4507C5}" type="sibTrans" cxnId="{B9672F18-35C2-4097-BBB8-21D35AE6F2E0}">
      <dgm:prSet/>
      <dgm:spPr/>
      <dgm:t>
        <a:bodyPr/>
        <a:lstStyle/>
        <a:p>
          <a:endParaRPr kumimoji="1" lang="ja-JP" altLang="en-US"/>
        </a:p>
      </dgm:t>
    </dgm:pt>
    <dgm:pt modelId="{0230B1DA-98A3-47E9-A180-F4E562A013BD}">
      <dgm:prSet phldrT="[テキスト]"/>
      <dgm:spPr/>
      <dgm:t>
        <a:bodyPr/>
        <a:lstStyle/>
        <a:p>
          <a:r>
            <a:rPr kumimoji="1" lang="ja-JP" altLang="en-US" dirty="0" smtClean="0"/>
            <a:t>お店の収益</a:t>
          </a:r>
          <a:endParaRPr kumimoji="1" lang="ja-JP" altLang="en-US" dirty="0"/>
        </a:p>
      </dgm:t>
    </dgm:pt>
    <dgm:pt modelId="{36F32594-0353-4654-AE57-26F80E7D07C0}" type="parTrans" cxnId="{84C72592-5398-448F-8505-9F580BB7D0A8}">
      <dgm:prSet/>
      <dgm:spPr/>
      <dgm:t>
        <a:bodyPr/>
        <a:lstStyle/>
        <a:p>
          <a:endParaRPr kumimoji="1" lang="ja-JP" altLang="en-US"/>
        </a:p>
      </dgm:t>
    </dgm:pt>
    <dgm:pt modelId="{10F5CC4F-9600-4B93-A5FB-B1F6C28327D9}" type="sibTrans" cxnId="{84C72592-5398-448F-8505-9F580BB7D0A8}">
      <dgm:prSet/>
      <dgm:spPr/>
      <dgm:t>
        <a:bodyPr/>
        <a:lstStyle/>
        <a:p>
          <a:endParaRPr kumimoji="1" lang="ja-JP" altLang="en-US"/>
        </a:p>
      </dgm:t>
    </dgm:pt>
    <dgm:pt modelId="{C71AE1C3-A75C-4D67-80C3-09DB2F1A77AA}">
      <dgm:prSet phldrT="[テキスト]"/>
      <dgm:spPr/>
      <dgm:t>
        <a:bodyPr/>
        <a:lstStyle/>
        <a:p>
          <a:r>
            <a:rPr kumimoji="1" lang="ja-JP" altLang="en-US" dirty="0" smtClean="0"/>
            <a:t>会社の成長</a:t>
          </a:r>
          <a:endParaRPr kumimoji="1" lang="ja-JP" altLang="en-US" dirty="0"/>
        </a:p>
      </dgm:t>
    </dgm:pt>
    <dgm:pt modelId="{612F15BE-AAF9-4EEA-BF3E-6188D4947899}" type="parTrans" cxnId="{93857737-3BF1-4004-873E-551A3A1C6621}">
      <dgm:prSet/>
      <dgm:spPr/>
      <dgm:t>
        <a:bodyPr/>
        <a:lstStyle/>
        <a:p>
          <a:endParaRPr kumimoji="1" lang="ja-JP" altLang="en-US"/>
        </a:p>
      </dgm:t>
    </dgm:pt>
    <dgm:pt modelId="{7AF5C836-62C3-4964-9D43-20C33B19A760}" type="sibTrans" cxnId="{93857737-3BF1-4004-873E-551A3A1C6621}">
      <dgm:prSet/>
      <dgm:spPr/>
      <dgm:t>
        <a:bodyPr/>
        <a:lstStyle/>
        <a:p>
          <a:endParaRPr kumimoji="1" lang="ja-JP" altLang="en-US"/>
        </a:p>
      </dgm:t>
    </dgm:pt>
    <dgm:pt modelId="{C0E12280-55DD-4F88-8DB1-286222828CE5}">
      <dgm:prSet phldrT="[テキスト]"/>
      <dgm:spPr/>
      <dgm:t>
        <a:bodyPr/>
        <a:lstStyle/>
        <a:p>
          <a:r>
            <a:rPr kumimoji="1" lang="ja-JP" altLang="en-US" dirty="0" smtClean="0"/>
            <a:t>利益の還元</a:t>
          </a:r>
          <a:endParaRPr kumimoji="1" lang="ja-JP" altLang="en-US" dirty="0"/>
        </a:p>
      </dgm:t>
    </dgm:pt>
    <dgm:pt modelId="{DE8F9FE2-31AB-45C6-B332-1EFC15E5CDF2}" type="parTrans" cxnId="{FE84EFAD-DC60-4EAA-AA19-1D8CA2867CFB}">
      <dgm:prSet/>
      <dgm:spPr/>
      <dgm:t>
        <a:bodyPr/>
        <a:lstStyle/>
        <a:p>
          <a:endParaRPr kumimoji="1" lang="ja-JP" altLang="en-US"/>
        </a:p>
      </dgm:t>
    </dgm:pt>
    <dgm:pt modelId="{A3C86A8F-A036-481A-9669-F6821EFFBF03}" type="sibTrans" cxnId="{FE84EFAD-DC60-4EAA-AA19-1D8CA2867CFB}">
      <dgm:prSet/>
      <dgm:spPr/>
      <dgm:t>
        <a:bodyPr/>
        <a:lstStyle/>
        <a:p>
          <a:endParaRPr kumimoji="1" lang="ja-JP" altLang="en-US"/>
        </a:p>
      </dgm:t>
    </dgm:pt>
    <dgm:pt modelId="{A24C525D-F5D8-492D-AC99-BBCD8D8BC642}" type="pres">
      <dgm:prSet presAssocID="{BB9F980F-A217-425F-A11C-A847B3133988}" presName="cycle" presStyleCnt="0">
        <dgm:presLayoutVars>
          <dgm:dir/>
          <dgm:resizeHandles val="exact"/>
        </dgm:presLayoutVars>
      </dgm:prSet>
      <dgm:spPr/>
      <dgm:t>
        <a:bodyPr/>
        <a:lstStyle/>
        <a:p>
          <a:endParaRPr kumimoji="1" lang="ja-JP" altLang="en-US"/>
        </a:p>
      </dgm:t>
    </dgm:pt>
    <dgm:pt modelId="{3AAA8D1F-F06E-42BD-A65C-A24742BE3170}" type="pres">
      <dgm:prSet presAssocID="{94FE859B-49CF-402E-ABF3-58B7AB8E625E}" presName="dummy" presStyleCnt="0"/>
      <dgm:spPr/>
    </dgm:pt>
    <dgm:pt modelId="{817DAE65-FC08-4985-8045-9B09EF46255F}" type="pres">
      <dgm:prSet presAssocID="{94FE859B-49CF-402E-ABF3-58B7AB8E625E}" presName="node" presStyleLbl="revTx" presStyleIdx="0" presStyleCnt="5" custRadScaleRad="100239" custRadScaleInc="3523">
        <dgm:presLayoutVars>
          <dgm:bulletEnabled val="1"/>
        </dgm:presLayoutVars>
      </dgm:prSet>
      <dgm:spPr/>
      <dgm:t>
        <a:bodyPr/>
        <a:lstStyle/>
        <a:p>
          <a:endParaRPr kumimoji="1" lang="ja-JP" altLang="en-US"/>
        </a:p>
      </dgm:t>
    </dgm:pt>
    <dgm:pt modelId="{202FE174-E2E3-4AC8-8236-C4DB01C472B1}" type="pres">
      <dgm:prSet presAssocID="{F21B907E-78DB-4CD9-BD5F-109442224A08}" presName="sibTrans" presStyleLbl="node1" presStyleIdx="0" presStyleCnt="5"/>
      <dgm:spPr/>
      <dgm:t>
        <a:bodyPr/>
        <a:lstStyle/>
        <a:p>
          <a:endParaRPr kumimoji="1" lang="ja-JP" altLang="en-US"/>
        </a:p>
      </dgm:t>
    </dgm:pt>
    <dgm:pt modelId="{AAB3FD89-F00B-448D-B2E4-61EC58B43970}" type="pres">
      <dgm:prSet presAssocID="{7A4D7FD7-E510-4E81-939F-78812BFB4AC2}" presName="dummy" presStyleCnt="0"/>
      <dgm:spPr/>
    </dgm:pt>
    <dgm:pt modelId="{5F7568A5-0E8B-4741-AEEC-BB19FD1D7814}" type="pres">
      <dgm:prSet presAssocID="{7A4D7FD7-E510-4E81-939F-78812BFB4AC2}" presName="node" presStyleLbl="revTx" presStyleIdx="1" presStyleCnt="5">
        <dgm:presLayoutVars>
          <dgm:bulletEnabled val="1"/>
        </dgm:presLayoutVars>
      </dgm:prSet>
      <dgm:spPr/>
      <dgm:t>
        <a:bodyPr/>
        <a:lstStyle/>
        <a:p>
          <a:endParaRPr kumimoji="1" lang="ja-JP" altLang="en-US"/>
        </a:p>
      </dgm:t>
    </dgm:pt>
    <dgm:pt modelId="{8E961080-2937-4322-A573-1362DA9A1F48}" type="pres">
      <dgm:prSet presAssocID="{EBF192F2-BF95-4DEA-9A54-50E66A4507C5}" presName="sibTrans" presStyleLbl="node1" presStyleIdx="1" presStyleCnt="5"/>
      <dgm:spPr/>
      <dgm:t>
        <a:bodyPr/>
        <a:lstStyle/>
        <a:p>
          <a:endParaRPr kumimoji="1" lang="ja-JP" altLang="en-US"/>
        </a:p>
      </dgm:t>
    </dgm:pt>
    <dgm:pt modelId="{94F685F2-EC92-46FB-949B-34E375EA316F}" type="pres">
      <dgm:prSet presAssocID="{0230B1DA-98A3-47E9-A180-F4E562A013BD}" presName="dummy" presStyleCnt="0"/>
      <dgm:spPr/>
    </dgm:pt>
    <dgm:pt modelId="{9C6D02B0-BD86-480C-A1F5-981592B72E4A}" type="pres">
      <dgm:prSet presAssocID="{0230B1DA-98A3-47E9-A180-F4E562A013BD}" presName="node" presStyleLbl="revTx" presStyleIdx="2" presStyleCnt="5">
        <dgm:presLayoutVars>
          <dgm:bulletEnabled val="1"/>
        </dgm:presLayoutVars>
      </dgm:prSet>
      <dgm:spPr/>
      <dgm:t>
        <a:bodyPr/>
        <a:lstStyle/>
        <a:p>
          <a:endParaRPr kumimoji="1" lang="ja-JP" altLang="en-US"/>
        </a:p>
      </dgm:t>
    </dgm:pt>
    <dgm:pt modelId="{6383D966-58B5-42E6-9609-0B569412C0F6}" type="pres">
      <dgm:prSet presAssocID="{10F5CC4F-9600-4B93-A5FB-B1F6C28327D9}" presName="sibTrans" presStyleLbl="node1" presStyleIdx="2" presStyleCnt="5"/>
      <dgm:spPr/>
      <dgm:t>
        <a:bodyPr/>
        <a:lstStyle/>
        <a:p>
          <a:endParaRPr kumimoji="1" lang="ja-JP" altLang="en-US"/>
        </a:p>
      </dgm:t>
    </dgm:pt>
    <dgm:pt modelId="{21C56CE1-FF47-402C-8B26-5AC0EB72DB6E}" type="pres">
      <dgm:prSet presAssocID="{C71AE1C3-A75C-4D67-80C3-09DB2F1A77AA}" presName="dummy" presStyleCnt="0"/>
      <dgm:spPr/>
    </dgm:pt>
    <dgm:pt modelId="{F8E16934-F583-4AC6-8A5A-CDC245306A81}" type="pres">
      <dgm:prSet presAssocID="{C71AE1C3-A75C-4D67-80C3-09DB2F1A77AA}" presName="node" presStyleLbl="revTx" presStyleIdx="3" presStyleCnt="5">
        <dgm:presLayoutVars>
          <dgm:bulletEnabled val="1"/>
        </dgm:presLayoutVars>
      </dgm:prSet>
      <dgm:spPr/>
      <dgm:t>
        <a:bodyPr/>
        <a:lstStyle/>
        <a:p>
          <a:endParaRPr kumimoji="1" lang="ja-JP" altLang="en-US"/>
        </a:p>
      </dgm:t>
    </dgm:pt>
    <dgm:pt modelId="{C8348DD4-CCCF-4D97-A37F-040821598D61}" type="pres">
      <dgm:prSet presAssocID="{7AF5C836-62C3-4964-9D43-20C33B19A760}" presName="sibTrans" presStyleLbl="node1" presStyleIdx="3" presStyleCnt="5"/>
      <dgm:spPr/>
      <dgm:t>
        <a:bodyPr/>
        <a:lstStyle/>
        <a:p>
          <a:endParaRPr kumimoji="1" lang="ja-JP" altLang="en-US"/>
        </a:p>
      </dgm:t>
    </dgm:pt>
    <dgm:pt modelId="{263108B3-B2A1-4CC1-ADD9-FA7940B6468D}" type="pres">
      <dgm:prSet presAssocID="{C0E12280-55DD-4F88-8DB1-286222828CE5}" presName="dummy" presStyleCnt="0"/>
      <dgm:spPr/>
    </dgm:pt>
    <dgm:pt modelId="{412E6501-F62D-48CC-8825-468850F513AA}" type="pres">
      <dgm:prSet presAssocID="{C0E12280-55DD-4F88-8DB1-286222828CE5}" presName="node" presStyleLbl="revTx" presStyleIdx="4" presStyleCnt="5">
        <dgm:presLayoutVars>
          <dgm:bulletEnabled val="1"/>
        </dgm:presLayoutVars>
      </dgm:prSet>
      <dgm:spPr/>
      <dgm:t>
        <a:bodyPr/>
        <a:lstStyle/>
        <a:p>
          <a:endParaRPr kumimoji="1" lang="ja-JP" altLang="en-US"/>
        </a:p>
      </dgm:t>
    </dgm:pt>
    <dgm:pt modelId="{F9C52969-3A03-467D-9BCC-CDA860B37514}" type="pres">
      <dgm:prSet presAssocID="{A3C86A8F-A036-481A-9669-F6821EFFBF03}" presName="sibTrans" presStyleLbl="node1" presStyleIdx="4" presStyleCnt="5"/>
      <dgm:spPr/>
      <dgm:t>
        <a:bodyPr/>
        <a:lstStyle/>
        <a:p>
          <a:endParaRPr kumimoji="1" lang="ja-JP" altLang="en-US"/>
        </a:p>
      </dgm:t>
    </dgm:pt>
  </dgm:ptLst>
  <dgm:cxnLst>
    <dgm:cxn modelId="{6DB51E2B-E636-4ADF-9E12-A4EC5538957B}" type="presOf" srcId="{7A4D7FD7-E510-4E81-939F-78812BFB4AC2}" destId="{5F7568A5-0E8B-4741-AEEC-BB19FD1D7814}" srcOrd="0" destOrd="0" presId="urn:microsoft.com/office/officeart/2005/8/layout/cycle1"/>
    <dgm:cxn modelId="{B2F8AC8C-F9F9-46F7-9FB7-6FD5C6F835C9}" type="presOf" srcId="{A3C86A8F-A036-481A-9669-F6821EFFBF03}" destId="{F9C52969-3A03-467D-9BCC-CDA860B37514}" srcOrd="0" destOrd="0" presId="urn:microsoft.com/office/officeart/2005/8/layout/cycle1"/>
    <dgm:cxn modelId="{A474B897-A644-4BC1-A927-1292369730BE}" type="presOf" srcId="{BB9F980F-A217-425F-A11C-A847B3133988}" destId="{A24C525D-F5D8-492D-AC99-BBCD8D8BC642}" srcOrd="0" destOrd="0" presId="urn:microsoft.com/office/officeart/2005/8/layout/cycle1"/>
    <dgm:cxn modelId="{46676E51-62EE-442B-8585-5C8AC0E79866}" srcId="{BB9F980F-A217-425F-A11C-A847B3133988}" destId="{94FE859B-49CF-402E-ABF3-58B7AB8E625E}" srcOrd="0" destOrd="0" parTransId="{C9452BB8-13C8-4862-BCE6-6BB97DE6D3B7}" sibTransId="{F21B907E-78DB-4CD9-BD5F-109442224A08}"/>
    <dgm:cxn modelId="{BBE59376-E3FA-4182-99CA-513B916C2700}" type="presOf" srcId="{C71AE1C3-A75C-4D67-80C3-09DB2F1A77AA}" destId="{F8E16934-F583-4AC6-8A5A-CDC245306A81}" srcOrd="0" destOrd="0" presId="urn:microsoft.com/office/officeart/2005/8/layout/cycle1"/>
    <dgm:cxn modelId="{63060BFA-3011-4626-B54F-684389759048}" type="presOf" srcId="{0230B1DA-98A3-47E9-A180-F4E562A013BD}" destId="{9C6D02B0-BD86-480C-A1F5-981592B72E4A}" srcOrd="0" destOrd="0" presId="urn:microsoft.com/office/officeart/2005/8/layout/cycle1"/>
    <dgm:cxn modelId="{0ADD76E1-8A04-49F8-9BDA-85DA101B0702}" type="presOf" srcId="{94FE859B-49CF-402E-ABF3-58B7AB8E625E}" destId="{817DAE65-FC08-4985-8045-9B09EF46255F}" srcOrd="0" destOrd="0" presId="urn:microsoft.com/office/officeart/2005/8/layout/cycle1"/>
    <dgm:cxn modelId="{39780CEC-BD20-4E81-8339-B286C7D71D8D}" type="presOf" srcId="{F21B907E-78DB-4CD9-BD5F-109442224A08}" destId="{202FE174-E2E3-4AC8-8236-C4DB01C472B1}" srcOrd="0" destOrd="0" presId="urn:microsoft.com/office/officeart/2005/8/layout/cycle1"/>
    <dgm:cxn modelId="{B9672F18-35C2-4097-BBB8-21D35AE6F2E0}" srcId="{BB9F980F-A217-425F-A11C-A847B3133988}" destId="{7A4D7FD7-E510-4E81-939F-78812BFB4AC2}" srcOrd="1" destOrd="0" parTransId="{6F26A010-8C9F-4A6F-8920-D05BE48AEC6B}" sibTransId="{EBF192F2-BF95-4DEA-9A54-50E66A4507C5}"/>
    <dgm:cxn modelId="{84C72592-5398-448F-8505-9F580BB7D0A8}" srcId="{BB9F980F-A217-425F-A11C-A847B3133988}" destId="{0230B1DA-98A3-47E9-A180-F4E562A013BD}" srcOrd="2" destOrd="0" parTransId="{36F32594-0353-4654-AE57-26F80E7D07C0}" sibTransId="{10F5CC4F-9600-4B93-A5FB-B1F6C28327D9}"/>
    <dgm:cxn modelId="{DDAD9114-E19E-48BC-B3C4-3D7BFB58876D}" type="presOf" srcId="{EBF192F2-BF95-4DEA-9A54-50E66A4507C5}" destId="{8E961080-2937-4322-A573-1362DA9A1F48}" srcOrd="0" destOrd="0" presId="urn:microsoft.com/office/officeart/2005/8/layout/cycle1"/>
    <dgm:cxn modelId="{93857737-3BF1-4004-873E-551A3A1C6621}" srcId="{BB9F980F-A217-425F-A11C-A847B3133988}" destId="{C71AE1C3-A75C-4D67-80C3-09DB2F1A77AA}" srcOrd="3" destOrd="0" parTransId="{612F15BE-AAF9-4EEA-BF3E-6188D4947899}" sibTransId="{7AF5C836-62C3-4964-9D43-20C33B19A760}"/>
    <dgm:cxn modelId="{2C9D7903-1D3E-4DF5-90C9-7C6A4A3CF5E2}" type="presOf" srcId="{7AF5C836-62C3-4964-9D43-20C33B19A760}" destId="{C8348DD4-CCCF-4D97-A37F-040821598D61}" srcOrd="0" destOrd="0" presId="urn:microsoft.com/office/officeart/2005/8/layout/cycle1"/>
    <dgm:cxn modelId="{FA6FC3DD-01C5-475F-BB3E-9C0FB951A1DD}" type="presOf" srcId="{10F5CC4F-9600-4B93-A5FB-B1F6C28327D9}" destId="{6383D966-58B5-42E6-9609-0B569412C0F6}" srcOrd="0" destOrd="0" presId="urn:microsoft.com/office/officeart/2005/8/layout/cycle1"/>
    <dgm:cxn modelId="{9CD6B0E1-4D3E-471B-A23D-01F14D930F82}" type="presOf" srcId="{C0E12280-55DD-4F88-8DB1-286222828CE5}" destId="{412E6501-F62D-48CC-8825-468850F513AA}" srcOrd="0" destOrd="0" presId="urn:microsoft.com/office/officeart/2005/8/layout/cycle1"/>
    <dgm:cxn modelId="{FE84EFAD-DC60-4EAA-AA19-1D8CA2867CFB}" srcId="{BB9F980F-A217-425F-A11C-A847B3133988}" destId="{C0E12280-55DD-4F88-8DB1-286222828CE5}" srcOrd="4" destOrd="0" parTransId="{DE8F9FE2-31AB-45C6-B332-1EFC15E5CDF2}" sibTransId="{A3C86A8F-A036-481A-9669-F6821EFFBF03}"/>
    <dgm:cxn modelId="{557EA023-C487-4ABB-8623-C92DF9B0B58D}" type="presParOf" srcId="{A24C525D-F5D8-492D-AC99-BBCD8D8BC642}" destId="{3AAA8D1F-F06E-42BD-A65C-A24742BE3170}" srcOrd="0" destOrd="0" presId="urn:microsoft.com/office/officeart/2005/8/layout/cycle1"/>
    <dgm:cxn modelId="{E41B0921-6059-482F-9EB4-83741FC606BE}" type="presParOf" srcId="{A24C525D-F5D8-492D-AC99-BBCD8D8BC642}" destId="{817DAE65-FC08-4985-8045-9B09EF46255F}" srcOrd="1" destOrd="0" presId="urn:microsoft.com/office/officeart/2005/8/layout/cycle1"/>
    <dgm:cxn modelId="{2EAD504D-9B3E-4DDE-A5A7-7F6D3ED268DC}" type="presParOf" srcId="{A24C525D-F5D8-492D-AC99-BBCD8D8BC642}" destId="{202FE174-E2E3-4AC8-8236-C4DB01C472B1}" srcOrd="2" destOrd="0" presId="urn:microsoft.com/office/officeart/2005/8/layout/cycle1"/>
    <dgm:cxn modelId="{E06FBDE8-5754-4C70-BEC3-3E7066CCEE84}" type="presParOf" srcId="{A24C525D-F5D8-492D-AC99-BBCD8D8BC642}" destId="{AAB3FD89-F00B-448D-B2E4-61EC58B43970}" srcOrd="3" destOrd="0" presId="urn:microsoft.com/office/officeart/2005/8/layout/cycle1"/>
    <dgm:cxn modelId="{773F9C6E-F273-437C-81C6-A06EF8A76D0C}" type="presParOf" srcId="{A24C525D-F5D8-492D-AC99-BBCD8D8BC642}" destId="{5F7568A5-0E8B-4741-AEEC-BB19FD1D7814}" srcOrd="4" destOrd="0" presId="urn:microsoft.com/office/officeart/2005/8/layout/cycle1"/>
    <dgm:cxn modelId="{9281F52C-0A74-4250-82E9-5E5F15CEE7E2}" type="presParOf" srcId="{A24C525D-F5D8-492D-AC99-BBCD8D8BC642}" destId="{8E961080-2937-4322-A573-1362DA9A1F48}" srcOrd="5" destOrd="0" presId="urn:microsoft.com/office/officeart/2005/8/layout/cycle1"/>
    <dgm:cxn modelId="{7AE80287-74C9-454A-9365-F12F70220315}" type="presParOf" srcId="{A24C525D-F5D8-492D-AC99-BBCD8D8BC642}" destId="{94F685F2-EC92-46FB-949B-34E375EA316F}" srcOrd="6" destOrd="0" presId="urn:microsoft.com/office/officeart/2005/8/layout/cycle1"/>
    <dgm:cxn modelId="{E2E58CCE-3F8B-4169-B040-FE6FD6A310DF}" type="presParOf" srcId="{A24C525D-F5D8-492D-AC99-BBCD8D8BC642}" destId="{9C6D02B0-BD86-480C-A1F5-981592B72E4A}" srcOrd="7" destOrd="0" presId="urn:microsoft.com/office/officeart/2005/8/layout/cycle1"/>
    <dgm:cxn modelId="{7C317D0D-CD03-496C-8F37-19010AAF6729}" type="presParOf" srcId="{A24C525D-F5D8-492D-AC99-BBCD8D8BC642}" destId="{6383D966-58B5-42E6-9609-0B569412C0F6}" srcOrd="8" destOrd="0" presId="urn:microsoft.com/office/officeart/2005/8/layout/cycle1"/>
    <dgm:cxn modelId="{87A362AA-3B46-4F5D-98B6-81EC11F2D3FF}" type="presParOf" srcId="{A24C525D-F5D8-492D-AC99-BBCD8D8BC642}" destId="{21C56CE1-FF47-402C-8B26-5AC0EB72DB6E}" srcOrd="9" destOrd="0" presId="urn:microsoft.com/office/officeart/2005/8/layout/cycle1"/>
    <dgm:cxn modelId="{43466A25-F0AA-4532-BFEC-299C16003DA6}" type="presParOf" srcId="{A24C525D-F5D8-492D-AC99-BBCD8D8BC642}" destId="{F8E16934-F583-4AC6-8A5A-CDC245306A81}" srcOrd="10" destOrd="0" presId="urn:microsoft.com/office/officeart/2005/8/layout/cycle1"/>
    <dgm:cxn modelId="{08F78E8D-D068-47A4-BB79-B4EC9791C94B}" type="presParOf" srcId="{A24C525D-F5D8-492D-AC99-BBCD8D8BC642}" destId="{C8348DD4-CCCF-4D97-A37F-040821598D61}" srcOrd="11" destOrd="0" presId="urn:microsoft.com/office/officeart/2005/8/layout/cycle1"/>
    <dgm:cxn modelId="{E98F9B79-5E06-4E5C-9AB1-686D6458CEFA}" type="presParOf" srcId="{A24C525D-F5D8-492D-AC99-BBCD8D8BC642}" destId="{263108B3-B2A1-4CC1-ADD9-FA7940B6468D}" srcOrd="12" destOrd="0" presId="urn:microsoft.com/office/officeart/2005/8/layout/cycle1"/>
    <dgm:cxn modelId="{EC397B51-626F-4928-B10C-124FFE47859F}" type="presParOf" srcId="{A24C525D-F5D8-492D-AC99-BBCD8D8BC642}" destId="{412E6501-F62D-48CC-8825-468850F513AA}" srcOrd="13" destOrd="0" presId="urn:microsoft.com/office/officeart/2005/8/layout/cycle1"/>
    <dgm:cxn modelId="{B5D08E41-0A82-4F57-BFD4-2B3B3B9FA471}" type="presParOf" srcId="{A24C525D-F5D8-492D-AC99-BBCD8D8BC642}" destId="{F9C52969-3A03-467D-9BCC-CDA860B37514}"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DAE65-FC08-4985-8045-9B09EF46255F}">
      <dsp:nvSpPr>
        <dsp:cNvPr id="0" name=""/>
        <dsp:cNvSpPr/>
      </dsp:nvSpPr>
      <dsp:spPr>
        <a:xfrm>
          <a:off x="4132514" y="33980"/>
          <a:ext cx="853755" cy="853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従業員の満足</a:t>
          </a:r>
          <a:endParaRPr kumimoji="1" lang="ja-JP" altLang="en-US" sz="2100" kern="1200" dirty="0"/>
        </a:p>
      </dsp:txBody>
      <dsp:txXfrm>
        <a:off x="4132514" y="33980"/>
        <a:ext cx="853755" cy="853755"/>
      </dsp:txXfrm>
    </dsp:sp>
    <dsp:sp modelId="{202FE174-E2E3-4AC8-8236-C4DB01C472B1}">
      <dsp:nvSpPr>
        <dsp:cNvPr id="0" name=""/>
        <dsp:cNvSpPr/>
      </dsp:nvSpPr>
      <dsp:spPr>
        <a:xfrm>
          <a:off x="2101805" y="-7563"/>
          <a:ext cx="3205402" cy="3205402"/>
        </a:xfrm>
        <a:prstGeom prst="circularArrow">
          <a:avLst>
            <a:gd name="adj1" fmla="val 5194"/>
            <a:gd name="adj2" fmla="val 335450"/>
            <a:gd name="adj3" fmla="val 21311275"/>
            <a:gd name="adj4" fmla="val 19810516"/>
            <a:gd name="adj5" fmla="val 605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568A5-0E8B-4741-AEEC-BB19FD1D7814}">
      <dsp:nvSpPr>
        <dsp:cNvPr id="0" name=""/>
        <dsp:cNvSpPr/>
      </dsp:nvSpPr>
      <dsp:spPr>
        <a:xfrm>
          <a:off x="4630283" y="1614468"/>
          <a:ext cx="853755" cy="853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お客様の満足</a:t>
          </a:r>
          <a:endParaRPr kumimoji="1" lang="ja-JP" altLang="en-US" sz="2100" kern="1200" dirty="0"/>
        </a:p>
      </dsp:txBody>
      <dsp:txXfrm>
        <a:off x="4630283" y="1614468"/>
        <a:ext cx="853755" cy="853755"/>
      </dsp:txXfrm>
    </dsp:sp>
    <dsp:sp modelId="{8E961080-2937-4322-A573-1362DA9A1F48}">
      <dsp:nvSpPr>
        <dsp:cNvPr id="0" name=""/>
        <dsp:cNvSpPr/>
      </dsp:nvSpPr>
      <dsp:spPr>
        <a:xfrm>
          <a:off x="2101729" y="-883"/>
          <a:ext cx="3205402" cy="3205402"/>
        </a:xfrm>
        <a:prstGeom prst="circularArrow">
          <a:avLst>
            <a:gd name="adj1" fmla="val 5194"/>
            <a:gd name="adj2" fmla="val 335450"/>
            <a:gd name="adj3" fmla="val 4016652"/>
            <a:gd name="adj4" fmla="val 2251639"/>
            <a:gd name="adj5" fmla="val 605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D02B0-BD86-480C-A1F5-981592B72E4A}">
      <dsp:nvSpPr>
        <dsp:cNvPr id="0" name=""/>
        <dsp:cNvSpPr/>
      </dsp:nvSpPr>
      <dsp:spPr>
        <a:xfrm>
          <a:off x="3277553" y="2597285"/>
          <a:ext cx="853755" cy="853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お店の収益</a:t>
          </a:r>
          <a:endParaRPr kumimoji="1" lang="ja-JP" altLang="en-US" sz="2100" kern="1200" dirty="0"/>
        </a:p>
      </dsp:txBody>
      <dsp:txXfrm>
        <a:off x="3277553" y="2597285"/>
        <a:ext cx="853755" cy="853755"/>
      </dsp:txXfrm>
    </dsp:sp>
    <dsp:sp modelId="{6383D966-58B5-42E6-9609-0B569412C0F6}">
      <dsp:nvSpPr>
        <dsp:cNvPr id="0" name=""/>
        <dsp:cNvSpPr/>
      </dsp:nvSpPr>
      <dsp:spPr>
        <a:xfrm>
          <a:off x="2101729" y="-883"/>
          <a:ext cx="3205402" cy="3205402"/>
        </a:xfrm>
        <a:prstGeom prst="circularArrow">
          <a:avLst>
            <a:gd name="adj1" fmla="val 5194"/>
            <a:gd name="adj2" fmla="val 335450"/>
            <a:gd name="adj3" fmla="val 8212911"/>
            <a:gd name="adj4" fmla="val 6447898"/>
            <a:gd name="adj5" fmla="val 605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16934-F583-4AC6-8A5A-CDC245306A81}">
      <dsp:nvSpPr>
        <dsp:cNvPr id="0" name=""/>
        <dsp:cNvSpPr/>
      </dsp:nvSpPr>
      <dsp:spPr>
        <a:xfrm>
          <a:off x="1924822" y="1614468"/>
          <a:ext cx="853755" cy="853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会社の成長</a:t>
          </a:r>
          <a:endParaRPr kumimoji="1" lang="ja-JP" altLang="en-US" sz="2100" kern="1200" dirty="0"/>
        </a:p>
      </dsp:txBody>
      <dsp:txXfrm>
        <a:off x="1924822" y="1614468"/>
        <a:ext cx="853755" cy="853755"/>
      </dsp:txXfrm>
    </dsp:sp>
    <dsp:sp modelId="{C8348DD4-CCCF-4D97-A37F-040821598D61}">
      <dsp:nvSpPr>
        <dsp:cNvPr id="0" name=""/>
        <dsp:cNvSpPr/>
      </dsp:nvSpPr>
      <dsp:spPr>
        <a:xfrm>
          <a:off x="2101729" y="-883"/>
          <a:ext cx="3205402" cy="3205402"/>
        </a:xfrm>
        <a:prstGeom prst="circularArrow">
          <a:avLst>
            <a:gd name="adj1" fmla="val 5194"/>
            <a:gd name="adj2" fmla="val 335450"/>
            <a:gd name="adj3" fmla="val 12299963"/>
            <a:gd name="adj4" fmla="val 10769423"/>
            <a:gd name="adj5" fmla="val 605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2E6501-F62D-48CC-8825-468850F513AA}">
      <dsp:nvSpPr>
        <dsp:cNvPr id="0" name=""/>
        <dsp:cNvSpPr/>
      </dsp:nvSpPr>
      <dsp:spPr>
        <a:xfrm>
          <a:off x="2441519" y="24238"/>
          <a:ext cx="853755" cy="853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利益の還元</a:t>
          </a:r>
          <a:endParaRPr kumimoji="1" lang="ja-JP" altLang="en-US" sz="2100" kern="1200" dirty="0"/>
        </a:p>
      </dsp:txBody>
      <dsp:txXfrm>
        <a:off x="2441519" y="24238"/>
        <a:ext cx="853755" cy="853755"/>
      </dsp:txXfrm>
    </dsp:sp>
    <dsp:sp modelId="{F9C52969-3A03-467D-9BCC-CDA860B37514}">
      <dsp:nvSpPr>
        <dsp:cNvPr id="0" name=""/>
        <dsp:cNvSpPr/>
      </dsp:nvSpPr>
      <dsp:spPr>
        <a:xfrm>
          <a:off x="2107516" y="-2634"/>
          <a:ext cx="3205402" cy="3205402"/>
        </a:xfrm>
        <a:prstGeom prst="circularArrow">
          <a:avLst>
            <a:gd name="adj1" fmla="val 5194"/>
            <a:gd name="adj2" fmla="val 335450"/>
            <a:gd name="adj3" fmla="val 16900847"/>
            <a:gd name="adj4" fmla="val 15182302"/>
            <a:gd name="adj5" fmla="val 605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28AEC0-5C1B-4D37-A98B-DB18353EB877}" type="datetimeFigureOut">
              <a:rPr kumimoji="1" lang="ja-JP" altLang="en-US" smtClean="0"/>
              <a:t>2013/9/2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2C86E-88F9-4D8F-A728-EC6B0B7B909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528AEC0-5C1B-4D37-A98B-DB18353EB877}" type="datetimeFigureOut">
              <a:rPr kumimoji="1" lang="ja-JP" altLang="en-US" smtClean="0"/>
              <a:t>2013/9/2</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FF2C86E-88F9-4D8F-A728-EC6B0B7B909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20688"/>
            <a:ext cx="7772400" cy="3240360"/>
          </a:xfrm>
        </p:spPr>
        <p:txBody>
          <a:bodyPr>
            <a:normAutofit/>
          </a:bodyPr>
          <a:lstStyle/>
          <a:p>
            <a:r>
              <a:rPr lang="ja-JP" altLang="en-US" dirty="0"/>
              <a:t>ようこそ</a:t>
            </a:r>
            <a:r>
              <a:rPr lang="ja-JP" altLang="en-US" dirty="0" smtClean="0"/>
              <a:t>！</a:t>
            </a:r>
            <a:r>
              <a:rPr lang="en-US" altLang="ja-JP" dirty="0" smtClean="0"/>
              <a:t/>
            </a:r>
            <a:br>
              <a:rPr lang="en-US" altLang="ja-JP" dirty="0" smtClean="0"/>
            </a:br>
            <a:r>
              <a:rPr lang="ja-JP" altLang="en-US" dirty="0" smtClean="0"/>
              <a:t>ほっかほっか亭</a:t>
            </a:r>
            <a:r>
              <a:rPr lang="en-US" altLang="ja-JP" dirty="0" smtClean="0"/>
              <a:t/>
            </a:r>
            <a:br>
              <a:rPr lang="en-US" altLang="ja-JP" dirty="0" smtClean="0"/>
            </a:br>
            <a:r>
              <a:rPr lang="ja-JP" altLang="en-US" dirty="0" smtClean="0"/>
              <a:t>金沢工大前店へ</a:t>
            </a:r>
            <a:r>
              <a:rPr lang="ja-JP" altLang="en-US" dirty="0" smtClean="0"/>
              <a:t>！</a:t>
            </a:r>
            <a:endParaRPr kumimoji="1" lang="ja-JP" altLang="en-US" dirty="0"/>
          </a:p>
        </p:txBody>
      </p:sp>
      <p:sp>
        <p:nvSpPr>
          <p:cNvPr id="3" name="サブタイトル 2"/>
          <p:cNvSpPr>
            <a:spLocks noGrp="1"/>
          </p:cNvSpPr>
          <p:nvPr>
            <p:ph type="subTitle" idx="1"/>
          </p:nvPr>
        </p:nvSpPr>
        <p:spPr>
          <a:xfrm>
            <a:off x="1403648" y="4365104"/>
            <a:ext cx="6400800" cy="1024137"/>
          </a:xfrm>
        </p:spPr>
        <p:txBody>
          <a:bodyPr/>
          <a:lstStyle/>
          <a:p>
            <a:r>
              <a:rPr lang="ja-JP" altLang="en-US" dirty="0"/>
              <a:t>ウエルカムトレーニング</a:t>
            </a:r>
            <a:endParaRPr kumimoji="1" lang="ja-JP" altLang="en-US" dirty="0"/>
          </a:p>
        </p:txBody>
      </p:sp>
    </p:spTree>
    <p:extLst>
      <p:ext uri="{BB962C8B-B14F-4D97-AF65-F5344CB8AC3E}">
        <p14:creationId xmlns:p14="http://schemas.microsoft.com/office/powerpoint/2010/main" val="1341854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ありがとうございました。</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3344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名前　</a:t>
            </a:r>
            <a:r>
              <a:rPr lang="ja-JP" altLang="en-US" dirty="0"/>
              <a:t>大井</a:t>
            </a:r>
            <a:r>
              <a:rPr kumimoji="1" lang="ja-JP" altLang="en-US" dirty="0" smtClean="0"/>
              <a:t>達也（</a:t>
            </a:r>
            <a:r>
              <a:rPr lang="ja-JP" altLang="en-US" dirty="0"/>
              <a:t>おおい</a:t>
            </a:r>
            <a:r>
              <a:rPr kumimoji="1" lang="ja-JP" altLang="en-US" dirty="0" smtClean="0"/>
              <a:t>　たつや）</a:t>
            </a:r>
            <a:endParaRPr kumimoji="1" lang="en-US" altLang="ja-JP" dirty="0" smtClean="0"/>
          </a:p>
          <a:p>
            <a:r>
              <a:rPr lang="ja-JP" altLang="en-US" dirty="0" smtClean="0"/>
              <a:t>年齢　</a:t>
            </a:r>
            <a:r>
              <a:rPr lang="en-US" altLang="ja-JP" dirty="0" smtClean="0"/>
              <a:t>38</a:t>
            </a:r>
            <a:r>
              <a:rPr lang="ja-JP" altLang="en-US" dirty="0" smtClean="0"/>
              <a:t>歳</a:t>
            </a:r>
            <a:endParaRPr lang="en-US" altLang="ja-JP" dirty="0" smtClean="0"/>
          </a:p>
          <a:p>
            <a:r>
              <a:rPr kumimoji="1" lang="ja-JP" altLang="en-US" dirty="0" smtClean="0"/>
              <a:t>血液型　</a:t>
            </a:r>
            <a:r>
              <a:rPr kumimoji="1" lang="en-US" altLang="ja-JP" dirty="0" smtClean="0"/>
              <a:t>A</a:t>
            </a:r>
            <a:r>
              <a:rPr kumimoji="1" lang="ja-JP" altLang="en-US" dirty="0" smtClean="0"/>
              <a:t>型　・　おとめ座</a:t>
            </a:r>
            <a:endParaRPr kumimoji="1" lang="en-US" altLang="ja-JP" dirty="0" smtClean="0"/>
          </a:p>
          <a:p>
            <a:r>
              <a:rPr lang="ja-JP" altLang="en-US" dirty="0" smtClean="0"/>
              <a:t>趣味　ドライブ・旅行・映画観賞・手料理</a:t>
            </a:r>
            <a:endParaRPr lang="en-US" altLang="ja-JP" dirty="0" smtClean="0"/>
          </a:p>
          <a:p>
            <a:r>
              <a:rPr kumimoji="1" lang="ja-JP" altLang="en-US" dirty="0" smtClean="0"/>
              <a:t>特技　水泳・ビリヤード</a:t>
            </a:r>
            <a:endParaRPr kumimoji="1" lang="en-US" altLang="ja-JP" dirty="0" smtClean="0"/>
          </a:p>
          <a:p>
            <a:r>
              <a:rPr lang="ja-JP" altLang="en-US" dirty="0"/>
              <a:t>座右の</a:t>
            </a:r>
            <a:r>
              <a:rPr lang="ja-JP" altLang="en-US" dirty="0" smtClean="0"/>
              <a:t>銘　「ありがとう」は魔法の言葉。</a:t>
            </a:r>
            <a:endParaRPr lang="en-US" altLang="ja-JP" dirty="0" smtClean="0"/>
          </a:p>
        </p:txBody>
      </p:sp>
      <p:sp>
        <p:nvSpPr>
          <p:cNvPr id="3" name="タイトル 2"/>
          <p:cNvSpPr>
            <a:spLocks noGrp="1"/>
          </p:cNvSpPr>
          <p:nvPr>
            <p:ph type="title"/>
          </p:nvPr>
        </p:nvSpPr>
        <p:spPr/>
        <p:txBody>
          <a:bodyPr/>
          <a:lstStyle/>
          <a:p>
            <a:r>
              <a:rPr lang="ja-JP" altLang="en-US" dirty="0"/>
              <a:t>店長</a:t>
            </a:r>
            <a:r>
              <a:rPr kumimoji="1" lang="ja-JP" altLang="en-US" dirty="0" smtClean="0"/>
              <a:t>の</a:t>
            </a:r>
            <a:r>
              <a:rPr kumimoji="1" lang="ja-JP" altLang="en-US" dirty="0" smtClean="0"/>
              <a:t>自己紹介</a:t>
            </a:r>
            <a:endParaRPr kumimoji="1" lang="ja-JP" altLang="en-US" dirty="0"/>
          </a:p>
        </p:txBody>
      </p:sp>
    </p:spTree>
    <p:extLst>
      <p:ext uri="{BB962C8B-B14F-4D97-AF65-F5344CB8AC3E}">
        <p14:creationId xmlns:p14="http://schemas.microsoft.com/office/powerpoint/2010/main" val="107427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お客様</a:t>
            </a:r>
            <a:r>
              <a:rPr lang="ja-JP" altLang="en-US" dirty="0" smtClean="0"/>
              <a:t>に</a:t>
            </a:r>
            <a:r>
              <a:rPr lang="ja-JP" altLang="en-US" dirty="0" smtClean="0"/>
              <a:t>満足して頂く</a:t>
            </a:r>
            <a:endParaRPr kumimoji="1" lang="ja-JP" altLang="en-US" dirty="0"/>
          </a:p>
        </p:txBody>
      </p:sp>
      <p:sp>
        <p:nvSpPr>
          <p:cNvPr id="2" name="コンテンツ プレースホルダー 1"/>
          <p:cNvSpPr>
            <a:spLocks noGrp="1"/>
          </p:cNvSpPr>
          <p:nvPr>
            <p:ph type="body" idx="1"/>
          </p:nvPr>
        </p:nvSpPr>
        <p:spPr/>
        <p:txBody>
          <a:bodyPr/>
          <a:lstStyle/>
          <a:p>
            <a:pPr marL="0" indent="0">
              <a:buNone/>
            </a:pPr>
            <a:r>
              <a:rPr lang="ja-JP" altLang="en-US" dirty="0"/>
              <a:t>お店</a:t>
            </a:r>
            <a:r>
              <a:rPr lang="ja-JP" altLang="en-US" dirty="0" smtClean="0"/>
              <a:t>のコンセプト</a:t>
            </a:r>
            <a:endParaRPr kumimoji="1" lang="ja-JP" altLang="en-US" dirty="0"/>
          </a:p>
        </p:txBody>
      </p:sp>
    </p:spTree>
    <p:extLst>
      <p:ext uri="{BB962C8B-B14F-4D97-AF65-F5344CB8AC3E}">
        <p14:creationId xmlns:p14="http://schemas.microsoft.com/office/powerpoint/2010/main" val="385498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22539219"/>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p:cNvSpPr>
            <a:spLocks noGrp="1"/>
          </p:cNvSpPr>
          <p:nvPr>
            <p:ph type="title"/>
          </p:nvPr>
        </p:nvSpPr>
        <p:spPr/>
        <p:txBody>
          <a:bodyPr>
            <a:normAutofit fontScale="90000"/>
          </a:bodyPr>
          <a:lstStyle/>
          <a:p>
            <a:r>
              <a:rPr lang="ja-JP" altLang="en-US" dirty="0"/>
              <a:t>ほっかほっか</a:t>
            </a:r>
            <a:r>
              <a:rPr lang="ja-JP" altLang="en-US" dirty="0" smtClean="0"/>
              <a:t>亭</a:t>
            </a:r>
            <a:r>
              <a:rPr lang="en-US" altLang="ja-JP" dirty="0" smtClean="0"/>
              <a:t/>
            </a:r>
            <a:br>
              <a:rPr lang="en-US" altLang="ja-JP" dirty="0" smtClean="0"/>
            </a:br>
            <a:r>
              <a:rPr lang="ja-JP" altLang="en-US" dirty="0"/>
              <a:t>金沢工大前店</a:t>
            </a:r>
            <a:r>
              <a:rPr kumimoji="1" lang="ja-JP" altLang="en-US" dirty="0" smtClean="0"/>
              <a:t>が</a:t>
            </a:r>
            <a:r>
              <a:rPr kumimoji="1" lang="ja-JP" altLang="en-US" dirty="0" smtClean="0"/>
              <a:t>目指すもの</a:t>
            </a:r>
            <a:endParaRPr kumimoji="1" lang="ja-JP" altLang="en-US" dirty="0"/>
          </a:p>
        </p:txBody>
      </p:sp>
    </p:spTree>
    <p:extLst>
      <p:ext uri="{BB962C8B-B14F-4D97-AF65-F5344CB8AC3E}">
        <p14:creationId xmlns:p14="http://schemas.microsoft.com/office/powerpoint/2010/main" val="248190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従業員の満足度を向上する</a:t>
            </a:r>
            <a:endParaRPr kumimoji="1" lang="ja-JP" altLang="en-US" dirty="0"/>
          </a:p>
        </p:txBody>
      </p:sp>
      <p:sp>
        <p:nvSpPr>
          <p:cNvPr id="3" name="テキスト プレースホルダー 2"/>
          <p:cNvSpPr>
            <a:spLocks noGrp="1"/>
          </p:cNvSpPr>
          <p:nvPr>
            <p:ph type="body" idx="1"/>
          </p:nvPr>
        </p:nvSpPr>
        <p:spPr/>
        <p:txBody>
          <a:bodyPr>
            <a:normAutofit/>
          </a:bodyPr>
          <a:lstStyle/>
          <a:p>
            <a:r>
              <a:rPr lang="ja-JP" altLang="en-US" sz="3200" dirty="0"/>
              <a:t>精神的</a:t>
            </a:r>
            <a:r>
              <a:rPr lang="ja-JP" altLang="en-US" sz="3200" dirty="0" smtClean="0"/>
              <a:t>な満足</a:t>
            </a:r>
            <a:endParaRPr kumimoji="1" lang="ja-JP" altLang="en-US" sz="3200" dirty="0"/>
          </a:p>
        </p:txBody>
      </p:sp>
      <p:sp>
        <p:nvSpPr>
          <p:cNvPr id="5" name="コンテンツ プレースホルダー 4"/>
          <p:cNvSpPr>
            <a:spLocks noGrp="1"/>
          </p:cNvSpPr>
          <p:nvPr>
            <p:ph sz="half" idx="2"/>
          </p:nvPr>
        </p:nvSpPr>
        <p:spPr/>
        <p:txBody>
          <a:bodyPr/>
          <a:lstStyle/>
          <a:p>
            <a:r>
              <a:rPr kumimoji="1" lang="ja-JP" altLang="en-US" dirty="0" smtClean="0"/>
              <a:t>トレーニングシステムによる</a:t>
            </a:r>
            <a:endParaRPr kumimoji="1" lang="en-US" altLang="ja-JP" dirty="0" smtClean="0"/>
          </a:p>
          <a:p>
            <a:pPr marL="0" indent="0">
              <a:buNone/>
            </a:pPr>
            <a:r>
              <a:rPr lang="ja-JP" altLang="en-US" dirty="0" smtClean="0"/>
              <a:t>　</a:t>
            </a:r>
            <a:r>
              <a:rPr lang="ja-JP" altLang="en-US" dirty="0"/>
              <a:t>　</a:t>
            </a:r>
            <a:r>
              <a:rPr kumimoji="1" lang="ja-JP" altLang="en-US" dirty="0" smtClean="0"/>
              <a:t>成長実感。</a:t>
            </a:r>
            <a:endParaRPr kumimoji="1" lang="en-US" altLang="ja-JP" dirty="0" smtClean="0"/>
          </a:p>
          <a:p>
            <a:r>
              <a:rPr lang="ja-JP" altLang="en-US" dirty="0" smtClean="0"/>
              <a:t>パフォーマンスレビューによる</a:t>
            </a:r>
            <a:endParaRPr lang="en-US" altLang="ja-JP" dirty="0" smtClean="0"/>
          </a:p>
          <a:p>
            <a:pPr marL="0" indent="0">
              <a:buNone/>
            </a:pPr>
            <a:r>
              <a:rPr kumimoji="1" lang="ja-JP" altLang="en-US" dirty="0"/>
              <a:t>　</a:t>
            </a:r>
            <a:r>
              <a:rPr kumimoji="1" lang="ja-JP" altLang="en-US" dirty="0" smtClean="0"/>
              <a:t>　目標達成感。</a:t>
            </a:r>
            <a:endParaRPr kumimoji="1" lang="en-US" altLang="ja-JP" dirty="0" smtClean="0"/>
          </a:p>
          <a:p>
            <a:r>
              <a:rPr lang="ja-JP" altLang="en-US" dirty="0"/>
              <a:t>お客様から</a:t>
            </a:r>
            <a:r>
              <a:rPr lang="ja-JP" altLang="en-US" dirty="0" smtClean="0"/>
              <a:t>の「ありがとう」</a:t>
            </a:r>
            <a:endParaRPr kumimoji="1" lang="en-US" altLang="ja-JP" dirty="0" smtClean="0"/>
          </a:p>
          <a:p>
            <a:pPr marL="0" indent="0">
              <a:buNone/>
            </a:pPr>
            <a:endParaRPr kumimoji="1" lang="ja-JP" altLang="en-US" dirty="0"/>
          </a:p>
        </p:txBody>
      </p:sp>
      <p:sp>
        <p:nvSpPr>
          <p:cNvPr id="6" name="テキスト プレースホルダー 5"/>
          <p:cNvSpPr>
            <a:spLocks noGrp="1"/>
          </p:cNvSpPr>
          <p:nvPr>
            <p:ph type="body" sz="quarter" idx="3"/>
          </p:nvPr>
        </p:nvSpPr>
        <p:spPr/>
        <p:txBody>
          <a:bodyPr>
            <a:normAutofit/>
          </a:bodyPr>
          <a:lstStyle/>
          <a:p>
            <a:r>
              <a:rPr kumimoji="1" lang="ja-JP" altLang="en-US" sz="3200" dirty="0" smtClean="0"/>
              <a:t>金銭的な満足</a:t>
            </a:r>
            <a:endParaRPr kumimoji="1" lang="ja-JP" altLang="en-US" sz="3200" dirty="0"/>
          </a:p>
        </p:txBody>
      </p:sp>
      <p:sp>
        <p:nvSpPr>
          <p:cNvPr id="7" name="コンテンツ プレースホルダー 6"/>
          <p:cNvSpPr>
            <a:spLocks noGrp="1"/>
          </p:cNvSpPr>
          <p:nvPr>
            <p:ph sz="quarter" idx="4"/>
          </p:nvPr>
        </p:nvSpPr>
        <p:spPr/>
        <p:txBody>
          <a:bodyPr/>
          <a:lstStyle/>
          <a:p>
            <a:r>
              <a:rPr kumimoji="1" lang="ja-JP" altLang="en-US" dirty="0" smtClean="0"/>
              <a:t>パフォーマンスレビューによる</a:t>
            </a:r>
            <a:endParaRPr kumimoji="1" lang="en-US" altLang="ja-JP" dirty="0" smtClean="0"/>
          </a:p>
          <a:p>
            <a:pPr marL="0" indent="0">
              <a:buNone/>
            </a:pPr>
            <a:r>
              <a:rPr lang="ja-JP" altLang="en-US" dirty="0"/>
              <a:t>　</a:t>
            </a:r>
            <a:r>
              <a:rPr lang="ja-JP" altLang="en-US" dirty="0" smtClean="0"/>
              <a:t>　タイトルアップ時の時給変更</a:t>
            </a:r>
            <a:endParaRPr lang="en-US" altLang="ja-JP" dirty="0" smtClean="0"/>
          </a:p>
          <a:p>
            <a:r>
              <a:rPr lang="ja-JP" altLang="en-US" dirty="0" smtClean="0"/>
              <a:t>キャンペーン商品などの</a:t>
            </a:r>
            <a:endParaRPr lang="en-US" altLang="ja-JP" dirty="0" smtClean="0"/>
          </a:p>
          <a:p>
            <a:pPr marL="0" indent="0">
              <a:buNone/>
            </a:pPr>
            <a:r>
              <a:rPr kumimoji="1" lang="ja-JP" altLang="en-US" dirty="0"/>
              <a:t>　</a:t>
            </a:r>
            <a:r>
              <a:rPr kumimoji="1" lang="ja-JP" altLang="en-US" dirty="0" smtClean="0"/>
              <a:t>　インセンティブシステム</a:t>
            </a:r>
            <a:endParaRPr kumimoji="1" lang="ja-JP" altLang="en-US" dirty="0"/>
          </a:p>
        </p:txBody>
      </p:sp>
    </p:spTree>
    <p:extLst>
      <p:ext uri="{BB962C8B-B14F-4D97-AF65-F5344CB8AC3E}">
        <p14:creationId xmlns:p14="http://schemas.microsoft.com/office/powerpoint/2010/main" val="187201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additive="base">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 calcmode="lin" valueType="num">
                                      <p:cBhvr additive="base">
                                        <p:cTn id="3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 calcmode="lin" valueType="num">
                                      <p:cBhvr additive="base">
                                        <p:cTn id="4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additive="base">
                                        <p:cTn id="4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 calcmode="lin" valueType="num">
                                      <p:cBhvr additive="base">
                                        <p:cTn id="5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
                                            <p:txEl>
                                              <p:pRg st="1" end="1"/>
                                            </p:txEl>
                                          </p:spTgt>
                                        </p:tgtEl>
                                        <p:attrNameLst>
                                          <p:attrName>style.visibility</p:attrName>
                                        </p:attrNameLst>
                                      </p:cBhvr>
                                      <p:to>
                                        <p:strVal val="visible"/>
                                      </p:to>
                                    </p:set>
                                    <p:anim calcmode="lin" valueType="num">
                                      <p:cBhvr additive="base">
                                        <p:cTn id="5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 calcmode="lin" valueType="num">
                                      <p:cBhvr additive="base">
                                        <p:cTn id="6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
                                            <p:txEl>
                                              <p:pRg st="2" end="2"/>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
                                            <p:txEl>
                                              <p:pRg st="3" end="3"/>
                                            </p:txEl>
                                          </p:spTgt>
                                        </p:tgtEl>
                                        <p:attrNameLst>
                                          <p:attrName>style.visibility</p:attrName>
                                        </p:attrNameLst>
                                      </p:cBhvr>
                                      <p:to>
                                        <p:strVal val="visible"/>
                                      </p:to>
                                    </p:set>
                                    <p:anim calcmode="lin" valueType="num">
                                      <p:cBhvr additive="base">
                                        <p:cTn id="6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P spid="5" grpId="0" uiExpand="1" build="p"/>
      <p:bldP spid="6" grpId="0" build="p"/>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0032" y="2060848"/>
            <a:ext cx="7772400" cy="4320480"/>
          </a:xfrm>
        </p:spPr>
        <p:txBody>
          <a:bodyPr>
            <a:normAutofit fontScale="90000"/>
          </a:bodyPr>
          <a:lstStyle/>
          <a:p>
            <a:pPr marL="457200" indent="-457200">
              <a:buFont typeface="Wingdings" pitchFamily="2" charset="2"/>
              <a:buChar char="u"/>
            </a:pPr>
            <a:r>
              <a:rPr kumimoji="1" lang="en-US" altLang="ja-JP" sz="2800" dirty="0" smtClean="0">
                <a:solidFill>
                  <a:schemeClr val="tx2"/>
                </a:solidFill>
              </a:rPr>
              <a:t>3</a:t>
            </a:r>
            <a:r>
              <a:rPr kumimoji="1" lang="ja-JP" altLang="en-US" sz="2800" dirty="0" smtClean="0">
                <a:solidFill>
                  <a:schemeClr val="tx2"/>
                </a:solidFill>
              </a:rPr>
              <a:t>ヵ月ごとに個別面談を行い、期間中の個人のパフォーマンス（行動）について話し合う。</a:t>
            </a:r>
            <a:r>
              <a:rPr kumimoji="1" lang="en-US" altLang="ja-JP" sz="2800" dirty="0" smtClean="0">
                <a:solidFill>
                  <a:schemeClr val="tx2"/>
                </a:solidFill>
              </a:rPr>
              <a:t/>
            </a:r>
            <a:br>
              <a:rPr kumimoji="1" lang="en-US" altLang="ja-JP" sz="2800" dirty="0" smtClean="0">
                <a:solidFill>
                  <a:schemeClr val="tx2"/>
                </a:solidFill>
              </a:rPr>
            </a:br>
            <a:r>
              <a:rPr lang="en-US" altLang="ja-JP" sz="2800" dirty="0">
                <a:solidFill>
                  <a:schemeClr val="tx2"/>
                </a:solidFill>
              </a:rPr>
              <a:t/>
            </a:r>
            <a:br>
              <a:rPr lang="en-US" altLang="ja-JP" sz="2800" dirty="0">
                <a:solidFill>
                  <a:schemeClr val="tx2"/>
                </a:solidFill>
              </a:rPr>
            </a:br>
            <a:r>
              <a:rPr lang="ja-JP" altLang="en-US" sz="2800" dirty="0">
                <a:solidFill>
                  <a:schemeClr val="tx2"/>
                </a:solidFill>
              </a:rPr>
              <a:t>◆</a:t>
            </a:r>
            <a:r>
              <a:rPr lang="ja-JP" altLang="en-US" sz="2800" dirty="0" smtClean="0">
                <a:solidFill>
                  <a:schemeClr val="tx2"/>
                </a:solidFill>
              </a:rPr>
              <a:t>次の</a:t>
            </a:r>
            <a:r>
              <a:rPr lang="en-US" altLang="ja-JP" sz="2800" dirty="0" smtClean="0">
                <a:solidFill>
                  <a:schemeClr val="tx2"/>
                </a:solidFill>
              </a:rPr>
              <a:t>3</a:t>
            </a:r>
            <a:r>
              <a:rPr lang="ja-JP" altLang="en-US" sz="2800" dirty="0" smtClean="0">
                <a:solidFill>
                  <a:schemeClr val="tx2"/>
                </a:solidFill>
              </a:rPr>
              <a:t>か月間の目標を設定し達成のためのプランを考える。</a:t>
            </a:r>
            <a:r>
              <a:rPr lang="en-US" altLang="ja-JP" sz="2800" dirty="0" smtClean="0">
                <a:solidFill>
                  <a:schemeClr val="tx2"/>
                </a:solidFill>
              </a:rPr>
              <a:t/>
            </a:r>
            <a:br>
              <a:rPr lang="en-US" altLang="ja-JP" sz="2800" dirty="0" smtClean="0">
                <a:solidFill>
                  <a:schemeClr val="tx2"/>
                </a:solidFill>
              </a:rPr>
            </a:br>
            <a:r>
              <a:rPr lang="en-US" altLang="ja-JP" sz="2800" dirty="0">
                <a:solidFill>
                  <a:schemeClr val="tx2"/>
                </a:solidFill>
              </a:rPr>
              <a:t/>
            </a:r>
            <a:br>
              <a:rPr lang="en-US" altLang="ja-JP" sz="2800" dirty="0">
                <a:solidFill>
                  <a:schemeClr val="tx2"/>
                </a:solidFill>
              </a:rPr>
            </a:br>
            <a:r>
              <a:rPr lang="ja-JP" altLang="en-US" sz="2800" dirty="0" smtClean="0">
                <a:solidFill>
                  <a:schemeClr val="tx2"/>
                </a:solidFill>
              </a:rPr>
              <a:t>◆勤務</a:t>
            </a:r>
            <a:r>
              <a:rPr lang="ja-JP" altLang="en-US" sz="2800" dirty="0">
                <a:solidFill>
                  <a:schemeClr val="tx2"/>
                </a:solidFill>
              </a:rPr>
              <a:t>状況</a:t>
            </a:r>
            <a:r>
              <a:rPr lang="ja-JP" altLang="en-US" sz="2800" dirty="0" smtClean="0">
                <a:solidFill>
                  <a:schemeClr val="tx2"/>
                </a:solidFill>
              </a:rPr>
              <a:t>や店舗貢献度、規則順守などを総合的に判断してタイトルアップ（時給変更）を行う。</a:t>
            </a:r>
            <a:r>
              <a:rPr lang="en-US" altLang="ja-JP" sz="2800" dirty="0" smtClean="0">
                <a:solidFill>
                  <a:schemeClr val="tx2"/>
                </a:solidFill>
              </a:rPr>
              <a:t/>
            </a:r>
            <a:br>
              <a:rPr lang="en-US" altLang="ja-JP" sz="2800" dirty="0" smtClean="0">
                <a:solidFill>
                  <a:schemeClr val="tx2"/>
                </a:solidFill>
              </a:rPr>
            </a:br>
            <a:r>
              <a:rPr lang="en-US" altLang="ja-JP" sz="2800" dirty="0">
                <a:solidFill>
                  <a:schemeClr val="tx2"/>
                </a:solidFill>
              </a:rPr>
              <a:t/>
            </a:r>
            <a:br>
              <a:rPr lang="en-US" altLang="ja-JP" sz="2800" dirty="0">
                <a:solidFill>
                  <a:schemeClr val="tx2"/>
                </a:solidFill>
              </a:rPr>
            </a:br>
            <a:r>
              <a:rPr kumimoji="1" lang="en-US" altLang="ja-JP" sz="2800" dirty="0" smtClean="0"/>
              <a:t/>
            </a:r>
            <a:br>
              <a:rPr kumimoji="1" lang="en-US" altLang="ja-JP" sz="2800" dirty="0" smtClean="0"/>
            </a:br>
            <a:r>
              <a:rPr kumimoji="1" lang="en-US" altLang="ja-JP" sz="2800" dirty="0" smtClean="0"/>
              <a:t/>
            </a:r>
            <a:br>
              <a:rPr kumimoji="1" lang="en-US" altLang="ja-JP" sz="2800" dirty="0" smtClean="0"/>
            </a:br>
            <a:r>
              <a:rPr kumimoji="1" lang="en-US" altLang="ja-JP" sz="2800" dirty="0" smtClean="0"/>
              <a:t/>
            </a:r>
            <a:br>
              <a:rPr kumimoji="1" lang="en-US" altLang="ja-JP" sz="2800" dirty="0" smtClean="0"/>
            </a:br>
            <a:endParaRPr kumimoji="1" lang="ja-JP" altLang="en-US" sz="2800" dirty="0"/>
          </a:p>
        </p:txBody>
      </p:sp>
      <p:sp>
        <p:nvSpPr>
          <p:cNvPr id="3" name="テキスト プレースホルダー 2"/>
          <p:cNvSpPr>
            <a:spLocks noGrp="1"/>
          </p:cNvSpPr>
          <p:nvPr>
            <p:ph type="body" idx="1"/>
          </p:nvPr>
        </p:nvSpPr>
        <p:spPr>
          <a:xfrm>
            <a:off x="1331640" y="764704"/>
            <a:ext cx="6417734" cy="939801"/>
          </a:xfrm>
        </p:spPr>
        <p:txBody>
          <a:bodyPr>
            <a:normAutofit/>
          </a:bodyPr>
          <a:lstStyle/>
          <a:p>
            <a:r>
              <a:rPr lang="ja-JP" altLang="en-US" sz="4000" dirty="0"/>
              <a:t>パフォーマンスレビュー</a:t>
            </a:r>
            <a:endParaRPr kumimoji="1" lang="ja-JP" altLang="en-US" sz="4000" dirty="0"/>
          </a:p>
        </p:txBody>
      </p:sp>
    </p:spTree>
    <p:extLst>
      <p:ext uri="{BB962C8B-B14F-4D97-AF65-F5344CB8AC3E}">
        <p14:creationId xmlns:p14="http://schemas.microsoft.com/office/powerpoint/2010/main" val="217892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お客様</a:t>
            </a:r>
            <a:r>
              <a:rPr kumimoji="1" lang="ja-JP" altLang="en-US" dirty="0" smtClean="0"/>
              <a:t>の満足度を向上する</a:t>
            </a:r>
            <a:endParaRPr kumimoji="1" lang="ja-JP" altLang="en-US" dirty="0"/>
          </a:p>
        </p:txBody>
      </p:sp>
      <p:sp>
        <p:nvSpPr>
          <p:cNvPr id="3" name="テキスト プレースホルダー 2"/>
          <p:cNvSpPr>
            <a:spLocks noGrp="1"/>
          </p:cNvSpPr>
          <p:nvPr>
            <p:ph type="body" idx="1"/>
          </p:nvPr>
        </p:nvSpPr>
        <p:spPr/>
        <p:txBody>
          <a:bodyPr>
            <a:normAutofit/>
          </a:bodyPr>
          <a:lstStyle/>
          <a:p>
            <a:r>
              <a:rPr lang="ja-JP" altLang="en-US" sz="3200" dirty="0" smtClean="0"/>
              <a:t>ホスピタリティの実践</a:t>
            </a:r>
            <a:endParaRPr kumimoji="1" lang="ja-JP" altLang="en-US" sz="3200" dirty="0"/>
          </a:p>
        </p:txBody>
      </p:sp>
      <p:sp>
        <p:nvSpPr>
          <p:cNvPr id="5" name="コンテンツ プレースホルダー 4"/>
          <p:cNvSpPr>
            <a:spLocks noGrp="1"/>
          </p:cNvSpPr>
          <p:nvPr>
            <p:ph sz="half" idx="2"/>
          </p:nvPr>
        </p:nvSpPr>
        <p:spPr/>
        <p:txBody>
          <a:bodyPr/>
          <a:lstStyle/>
          <a:p>
            <a:r>
              <a:rPr lang="ja-JP" altLang="en-US" dirty="0"/>
              <a:t>心を</a:t>
            </a:r>
            <a:r>
              <a:rPr lang="ja-JP" altLang="en-US" dirty="0" smtClean="0"/>
              <a:t>込めたおもてなし</a:t>
            </a:r>
            <a:endParaRPr lang="en-US" altLang="ja-JP" dirty="0" smtClean="0"/>
          </a:p>
          <a:p>
            <a:r>
              <a:rPr kumimoji="1" lang="ja-JP" altLang="en-US" dirty="0"/>
              <a:t>お客様</a:t>
            </a:r>
            <a:r>
              <a:rPr kumimoji="1" lang="ja-JP" altLang="en-US" dirty="0" smtClean="0"/>
              <a:t>に感謝する。</a:t>
            </a:r>
            <a:endParaRPr kumimoji="1" lang="en-US" altLang="ja-JP" dirty="0" smtClean="0"/>
          </a:p>
          <a:p>
            <a:r>
              <a:rPr lang="ja-JP" altLang="en-US" dirty="0"/>
              <a:t>笑顔で</a:t>
            </a:r>
            <a:r>
              <a:rPr lang="ja-JP" altLang="en-US" dirty="0" smtClean="0"/>
              <a:t>接する。</a:t>
            </a:r>
            <a:endParaRPr lang="en-US" altLang="ja-JP" dirty="0" smtClean="0"/>
          </a:p>
          <a:p>
            <a:r>
              <a:rPr kumimoji="1" lang="ja-JP" altLang="en-US" dirty="0"/>
              <a:t>お客様</a:t>
            </a:r>
            <a:r>
              <a:rPr kumimoji="1" lang="ja-JP" altLang="en-US" dirty="0" smtClean="0"/>
              <a:t>の立場に立って考える。</a:t>
            </a:r>
            <a:endParaRPr kumimoji="1" lang="en-US" altLang="ja-JP" dirty="0" smtClean="0"/>
          </a:p>
          <a:p>
            <a:pPr marL="0" indent="0">
              <a:buNone/>
            </a:pPr>
            <a:endParaRPr kumimoji="1" lang="en-US" altLang="ja-JP" dirty="0" smtClean="0"/>
          </a:p>
          <a:p>
            <a:pPr marL="0" indent="0">
              <a:buNone/>
            </a:pPr>
            <a:endParaRPr kumimoji="1" lang="ja-JP" altLang="en-US" dirty="0"/>
          </a:p>
        </p:txBody>
      </p:sp>
      <p:sp>
        <p:nvSpPr>
          <p:cNvPr id="6" name="テキスト プレースホルダー 5"/>
          <p:cNvSpPr>
            <a:spLocks noGrp="1"/>
          </p:cNvSpPr>
          <p:nvPr>
            <p:ph type="body" sz="quarter" idx="3"/>
          </p:nvPr>
        </p:nvSpPr>
        <p:spPr/>
        <p:txBody>
          <a:bodyPr>
            <a:normAutofit/>
          </a:bodyPr>
          <a:lstStyle/>
          <a:p>
            <a:r>
              <a:rPr lang="ja-JP" altLang="en-US" sz="3200" dirty="0" smtClean="0"/>
              <a:t>ＱＳＣの向上</a:t>
            </a:r>
            <a:endParaRPr kumimoji="1" lang="ja-JP" altLang="en-US" sz="3200" dirty="0"/>
          </a:p>
        </p:txBody>
      </p:sp>
      <p:sp>
        <p:nvSpPr>
          <p:cNvPr id="7" name="コンテンツ プレースホルダー 6"/>
          <p:cNvSpPr>
            <a:spLocks noGrp="1"/>
          </p:cNvSpPr>
          <p:nvPr>
            <p:ph sz="quarter" idx="4"/>
          </p:nvPr>
        </p:nvSpPr>
        <p:spPr/>
        <p:txBody>
          <a:bodyPr/>
          <a:lstStyle/>
          <a:p>
            <a:r>
              <a:rPr lang="ja-JP" altLang="en-US" dirty="0"/>
              <a:t>品質向上の</a:t>
            </a:r>
            <a:r>
              <a:rPr lang="ja-JP" altLang="en-US" dirty="0" smtClean="0"/>
              <a:t>ため</a:t>
            </a:r>
            <a:r>
              <a:rPr lang="ja-JP" altLang="en-US" dirty="0"/>
              <a:t>の</a:t>
            </a:r>
            <a:r>
              <a:rPr lang="ja-JP" altLang="en-US" dirty="0" smtClean="0"/>
              <a:t>食材管理を行う。</a:t>
            </a:r>
            <a:endParaRPr lang="en-US" altLang="ja-JP" dirty="0" smtClean="0"/>
          </a:p>
          <a:p>
            <a:r>
              <a:rPr kumimoji="1" lang="ja-JP" altLang="en-US" dirty="0"/>
              <a:t>臨機応変</a:t>
            </a:r>
            <a:r>
              <a:rPr kumimoji="1" lang="ja-JP" altLang="en-US" dirty="0" smtClean="0"/>
              <a:t>な正しいサービスを　実践する。</a:t>
            </a:r>
            <a:endParaRPr kumimoji="1" lang="en-US" altLang="ja-JP" dirty="0" smtClean="0"/>
          </a:p>
          <a:p>
            <a:r>
              <a:rPr lang="ja-JP" altLang="en-US" dirty="0" smtClean="0"/>
              <a:t>手空き時には清掃し、店舗を　清潔に保つ。</a:t>
            </a:r>
            <a:endParaRPr kumimoji="1" lang="en-US" altLang="ja-JP" dirty="0" smtClean="0"/>
          </a:p>
        </p:txBody>
      </p:sp>
    </p:spTree>
    <p:extLst>
      <p:ext uri="{BB962C8B-B14F-4D97-AF65-F5344CB8AC3E}">
        <p14:creationId xmlns:p14="http://schemas.microsoft.com/office/powerpoint/2010/main" val="352510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additive="base">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additive="base">
                                        <p:cTn id="3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 calcmode="lin" valueType="num">
                                      <p:cBhvr additive="base">
                                        <p:cTn id="4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 calcmode="lin" valueType="num">
                                      <p:cBhvr additive="base">
                                        <p:cTn id="5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xEl>
                                              <p:pRg st="1" end="1"/>
                                            </p:txEl>
                                          </p:spTgt>
                                        </p:tgtEl>
                                        <p:attrNameLst>
                                          <p:attrName>style.visibility</p:attrName>
                                        </p:attrNameLst>
                                      </p:cBhvr>
                                      <p:to>
                                        <p:strVal val="visible"/>
                                      </p:to>
                                    </p:set>
                                    <p:anim calcmode="lin" valueType="num">
                                      <p:cBhvr additive="base">
                                        <p:cTn id="5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 calcmode="lin" valueType="num">
                                      <p:cBhvr additive="base">
                                        <p:cTn id="6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P spid="5" grpId="0" build="p"/>
      <p:bldP spid="6"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Autofit/>
          </a:bodyPr>
          <a:lstStyle/>
          <a:p>
            <a:r>
              <a:rPr kumimoji="1" lang="ja-JP" altLang="en-US" sz="2800" dirty="0" smtClean="0">
                <a:solidFill>
                  <a:schemeClr val="tx2"/>
                </a:solidFill>
              </a:rPr>
              <a:t>現在</a:t>
            </a:r>
            <a:r>
              <a:rPr kumimoji="1" lang="en-US" altLang="ja-JP" sz="2800" dirty="0" smtClean="0">
                <a:solidFill>
                  <a:schemeClr val="tx2"/>
                </a:solidFill>
              </a:rPr>
              <a:t/>
            </a:r>
            <a:br>
              <a:rPr kumimoji="1" lang="en-US" altLang="ja-JP" sz="2800" dirty="0" smtClean="0">
                <a:solidFill>
                  <a:schemeClr val="tx2"/>
                </a:solidFill>
              </a:rPr>
            </a:br>
            <a:r>
              <a:rPr lang="ja-JP" altLang="en-US" sz="2800" dirty="0" smtClean="0">
                <a:solidFill>
                  <a:schemeClr val="tx2"/>
                </a:solidFill>
              </a:rPr>
              <a:t>（株）ハークスレイが運営</a:t>
            </a:r>
            <a:r>
              <a:rPr lang="en-US" altLang="ja-JP" sz="2800" dirty="0" smtClean="0">
                <a:solidFill>
                  <a:schemeClr val="tx2"/>
                </a:solidFill>
              </a:rPr>
              <a:t/>
            </a:r>
            <a:br>
              <a:rPr lang="en-US" altLang="ja-JP" sz="2800" dirty="0" smtClean="0">
                <a:solidFill>
                  <a:schemeClr val="tx2"/>
                </a:solidFill>
              </a:rPr>
            </a:br>
            <a:r>
              <a:rPr lang="ja-JP" altLang="en-US" sz="2800" dirty="0" smtClean="0">
                <a:solidFill>
                  <a:schemeClr val="tx2"/>
                </a:solidFill>
              </a:rPr>
              <a:t>↓</a:t>
            </a:r>
            <a:r>
              <a:rPr lang="en-US" altLang="ja-JP" sz="2800" dirty="0" smtClean="0">
                <a:solidFill>
                  <a:schemeClr val="tx2"/>
                </a:solidFill>
              </a:rPr>
              <a:t/>
            </a:r>
            <a:br>
              <a:rPr lang="en-US" altLang="ja-JP" sz="2800" dirty="0" smtClean="0">
                <a:solidFill>
                  <a:schemeClr val="tx2"/>
                </a:solidFill>
              </a:rPr>
            </a:br>
            <a:r>
              <a:rPr lang="ja-JP" altLang="en-US" sz="2800" dirty="0" smtClean="0">
                <a:solidFill>
                  <a:schemeClr val="tx2"/>
                </a:solidFill>
              </a:rPr>
              <a:t>（株）ハークスレイから経営を委託された　　　　　　個人（大井達也）が運営</a:t>
            </a:r>
            <a:r>
              <a:rPr lang="en-US" altLang="ja-JP" sz="2800" dirty="0" smtClean="0">
                <a:solidFill>
                  <a:schemeClr val="tx2"/>
                </a:solidFill>
              </a:rPr>
              <a:t/>
            </a:r>
            <a:br>
              <a:rPr lang="en-US" altLang="ja-JP" sz="2800" dirty="0" smtClean="0">
                <a:solidFill>
                  <a:schemeClr val="tx2"/>
                </a:solidFill>
              </a:rPr>
            </a:br>
            <a:r>
              <a:rPr lang="ja-JP" altLang="en-US" sz="2800" dirty="0" smtClean="0">
                <a:solidFill>
                  <a:schemeClr val="tx2"/>
                </a:solidFill>
              </a:rPr>
              <a:t>↓</a:t>
            </a:r>
            <a:r>
              <a:rPr lang="en-US" altLang="ja-JP" sz="2800" dirty="0" smtClean="0">
                <a:solidFill>
                  <a:schemeClr val="tx2"/>
                </a:solidFill>
              </a:rPr>
              <a:t/>
            </a:r>
            <a:br>
              <a:rPr lang="en-US" altLang="ja-JP" sz="2800" dirty="0" smtClean="0">
                <a:solidFill>
                  <a:schemeClr val="tx2"/>
                </a:solidFill>
              </a:rPr>
            </a:br>
            <a:r>
              <a:rPr lang="ja-JP" altLang="en-US" sz="2800" dirty="0" smtClean="0">
                <a:solidFill>
                  <a:schemeClr val="tx2"/>
                </a:solidFill>
              </a:rPr>
              <a:t>（株）ハークスレイとフランチャイズ契約を結び、　　オーナーを代表とする会社が運営する</a:t>
            </a:r>
            <a:endParaRPr kumimoji="1" lang="ja-JP" altLang="en-US" sz="2800" dirty="0">
              <a:solidFill>
                <a:schemeClr val="tx2"/>
              </a:solidFill>
            </a:endParaRPr>
          </a:p>
        </p:txBody>
      </p:sp>
      <p:sp>
        <p:nvSpPr>
          <p:cNvPr id="8" name="テキスト プレースホルダー 7"/>
          <p:cNvSpPr>
            <a:spLocks noGrp="1"/>
          </p:cNvSpPr>
          <p:nvPr>
            <p:ph type="body" idx="1"/>
          </p:nvPr>
        </p:nvSpPr>
        <p:spPr>
          <a:xfrm>
            <a:off x="1331640" y="980728"/>
            <a:ext cx="6417734" cy="939801"/>
          </a:xfrm>
        </p:spPr>
        <p:txBody>
          <a:bodyPr>
            <a:noAutofit/>
          </a:bodyPr>
          <a:lstStyle/>
          <a:p>
            <a:r>
              <a:rPr kumimoji="1" lang="ja-JP" altLang="en-US" sz="3600" dirty="0" smtClean="0"/>
              <a:t>これからの</a:t>
            </a:r>
            <a:endParaRPr kumimoji="1" lang="en-US" altLang="ja-JP" sz="3600" dirty="0" smtClean="0"/>
          </a:p>
          <a:p>
            <a:r>
              <a:rPr kumimoji="1" lang="ja-JP" altLang="en-US" sz="3600" dirty="0" smtClean="0"/>
              <a:t>ほっかほっか亭金沢工大前店</a:t>
            </a:r>
            <a:endParaRPr kumimoji="1" lang="ja-JP" altLang="en-US" sz="3600" dirty="0"/>
          </a:p>
        </p:txBody>
      </p:sp>
    </p:spTree>
    <p:extLst>
      <p:ext uri="{BB962C8B-B14F-4D97-AF65-F5344CB8AC3E}">
        <p14:creationId xmlns:p14="http://schemas.microsoft.com/office/powerpoint/2010/main" val="374504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「変わること」と「変わらないこと」</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変わらないこと</a:t>
            </a:r>
            <a:endParaRPr kumimoji="1" lang="ja-JP" altLang="en-US" dirty="0"/>
          </a:p>
        </p:txBody>
      </p:sp>
      <p:sp>
        <p:nvSpPr>
          <p:cNvPr id="6" name="コンテンツ プレースホルダー 5"/>
          <p:cNvSpPr>
            <a:spLocks noGrp="1"/>
          </p:cNvSpPr>
          <p:nvPr>
            <p:ph sz="half" idx="2"/>
          </p:nvPr>
        </p:nvSpPr>
        <p:spPr/>
        <p:txBody>
          <a:bodyPr>
            <a:normAutofit/>
          </a:bodyPr>
          <a:lstStyle/>
          <a:p>
            <a:r>
              <a:rPr kumimoji="1" lang="ja-JP" altLang="en-US" sz="2800" dirty="0" smtClean="0"/>
              <a:t>ほっかほっか亭ブランドで店舗を運営しお客様に商品を提供すること。</a:t>
            </a:r>
            <a:endParaRPr kumimoji="1" lang="ja-JP" altLang="en-US" sz="2800" dirty="0"/>
          </a:p>
        </p:txBody>
      </p:sp>
      <p:sp>
        <p:nvSpPr>
          <p:cNvPr id="7" name="テキスト プレースホルダー 6"/>
          <p:cNvSpPr>
            <a:spLocks noGrp="1"/>
          </p:cNvSpPr>
          <p:nvPr>
            <p:ph type="body" sz="quarter" idx="3"/>
          </p:nvPr>
        </p:nvSpPr>
        <p:spPr/>
        <p:txBody>
          <a:bodyPr/>
          <a:lstStyle/>
          <a:p>
            <a:r>
              <a:rPr kumimoji="1" lang="ja-JP" altLang="en-US" dirty="0" smtClean="0"/>
              <a:t>変わること</a:t>
            </a:r>
            <a:endParaRPr kumimoji="1" lang="ja-JP" altLang="en-US" dirty="0"/>
          </a:p>
        </p:txBody>
      </p:sp>
      <p:sp>
        <p:nvSpPr>
          <p:cNvPr id="8" name="コンテンツ プレースホルダー 7"/>
          <p:cNvSpPr>
            <a:spLocks noGrp="1"/>
          </p:cNvSpPr>
          <p:nvPr>
            <p:ph sz="quarter" idx="4"/>
          </p:nvPr>
        </p:nvSpPr>
        <p:spPr/>
        <p:txBody>
          <a:bodyPr>
            <a:normAutofit/>
          </a:bodyPr>
          <a:lstStyle/>
          <a:p>
            <a:r>
              <a:rPr kumimoji="1" lang="ja-JP" altLang="en-US" sz="2800" dirty="0" smtClean="0"/>
              <a:t>経営資金調達のため、毎月一定額の利益を捻出しないと、すぐに店舗閉鎖となる。</a:t>
            </a:r>
            <a:endParaRPr kumimoji="1" lang="ja-JP" altLang="en-US" sz="2800" dirty="0"/>
          </a:p>
        </p:txBody>
      </p:sp>
    </p:spTree>
    <p:extLst>
      <p:ext uri="{BB962C8B-B14F-4D97-AF65-F5344CB8AC3E}">
        <p14:creationId xmlns:p14="http://schemas.microsoft.com/office/powerpoint/2010/main" val="145386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fade">
                                      <p:cBhvr>
                                        <p:cTn id="2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7" grpId="0" build="p"/>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118</TotalTime>
  <Words>188</Words>
  <Application>Microsoft Office PowerPoint</Application>
  <PresentationFormat>画面に合わせる (4:3)</PresentationFormat>
  <Paragraphs>50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ウェーブ</vt:lpstr>
      <vt:lpstr>ようこそ！ ほっかほっか亭 金沢工大前店へ！</vt:lpstr>
      <vt:lpstr>店長の自己紹介</vt:lpstr>
      <vt:lpstr>お客様に満足して頂く</vt:lpstr>
      <vt:lpstr>ほっかほっか亭 金沢工大前店が目指すもの</vt:lpstr>
      <vt:lpstr>従業員の満足度を向上する</vt:lpstr>
      <vt:lpstr>3ヵ月ごとに個別面談を行い、期間中の個人のパフォーマンス（行動）について話し合う。  ◆次の3か月間の目標を設定し達成のためのプランを考える。  ◆勤務状況や店舗貢献度、規則順守などを総合的に判断してタイトルアップ（時給変更）を行う。     </vt:lpstr>
      <vt:lpstr>お客様の満足度を向上する</vt:lpstr>
      <vt:lpstr>現在 （株）ハークスレイが運営 ↓ （株）ハークスレイから経営を委託された　　　　　　個人（大井達也）が運営 ↓ （株）ハークスレイとフランチャイズ契約を結び、　　オーナーを代表とする会社が運営する</vt:lpstr>
      <vt:lpstr>「変わること」と「変わらないこと」</vt:lpstr>
      <vt:lpstr>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ようこそ！ ファーストレディ金沢へ！</dc:title>
  <dc:creator>tatsuya ooi</dc:creator>
  <cp:lastModifiedBy>tatsuya ooi</cp:lastModifiedBy>
  <cp:revision>14</cp:revision>
  <cp:lastPrinted>2013-02-03T19:25:49Z</cp:lastPrinted>
  <dcterms:created xsi:type="dcterms:W3CDTF">2013-02-03T18:36:35Z</dcterms:created>
  <dcterms:modified xsi:type="dcterms:W3CDTF">2013-09-02T07:19:22Z</dcterms:modified>
</cp:coreProperties>
</file>