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6" r:id="rId1"/>
  </p:sldMasterIdLst>
  <p:notesMasterIdLst>
    <p:notesMasterId r:id="rId4"/>
  </p:notesMasterIdLst>
  <p:sldIdLst>
    <p:sldId id="257" r:id="rId2"/>
    <p:sldId id="258" r:id="rId3"/>
  </p:sldIdLst>
  <p:sldSz cx="6858000" cy="9906000" type="A4"/>
  <p:notesSz cx="6858000" cy="9144000"/>
  <p:defaultTextStyle>
    <a:defPPr>
      <a:defRPr lang="ja-JP"/>
    </a:defPPr>
    <a:lvl1pPr marL="0" algn="l" defTabSz="914431" rtl="0" eaLnBrk="1" latinLnBrk="0" hangingPunct="1">
      <a:defRPr kumimoji="1" sz="1800" kern="1200">
        <a:solidFill>
          <a:schemeClr val="tx1"/>
        </a:solidFill>
        <a:latin typeface="+mn-lt"/>
        <a:ea typeface="+mn-ea"/>
        <a:cs typeface="+mn-cs"/>
      </a:defRPr>
    </a:lvl1pPr>
    <a:lvl2pPr marL="457215" algn="l" defTabSz="914431" rtl="0" eaLnBrk="1" latinLnBrk="0" hangingPunct="1">
      <a:defRPr kumimoji="1" sz="1800" kern="1200">
        <a:solidFill>
          <a:schemeClr val="tx1"/>
        </a:solidFill>
        <a:latin typeface="+mn-lt"/>
        <a:ea typeface="+mn-ea"/>
        <a:cs typeface="+mn-cs"/>
      </a:defRPr>
    </a:lvl2pPr>
    <a:lvl3pPr marL="914431" algn="l" defTabSz="914431" rtl="0" eaLnBrk="1" latinLnBrk="0" hangingPunct="1">
      <a:defRPr kumimoji="1" sz="1800" kern="1200">
        <a:solidFill>
          <a:schemeClr val="tx1"/>
        </a:solidFill>
        <a:latin typeface="+mn-lt"/>
        <a:ea typeface="+mn-ea"/>
        <a:cs typeface="+mn-cs"/>
      </a:defRPr>
    </a:lvl3pPr>
    <a:lvl4pPr marL="1371647" algn="l" defTabSz="914431" rtl="0" eaLnBrk="1" latinLnBrk="0" hangingPunct="1">
      <a:defRPr kumimoji="1" sz="1800" kern="1200">
        <a:solidFill>
          <a:schemeClr val="tx1"/>
        </a:solidFill>
        <a:latin typeface="+mn-lt"/>
        <a:ea typeface="+mn-ea"/>
        <a:cs typeface="+mn-cs"/>
      </a:defRPr>
    </a:lvl4pPr>
    <a:lvl5pPr marL="1828861" algn="l" defTabSz="914431" rtl="0" eaLnBrk="1" latinLnBrk="0" hangingPunct="1">
      <a:defRPr kumimoji="1" sz="1800" kern="1200">
        <a:solidFill>
          <a:schemeClr val="tx1"/>
        </a:solidFill>
        <a:latin typeface="+mn-lt"/>
        <a:ea typeface="+mn-ea"/>
        <a:cs typeface="+mn-cs"/>
      </a:defRPr>
    </a:lvl5pPr>
    <a:lvl6pPr marL="2286078" algn="l" defTabSz="914431" rtl="0" eaLnBrk="1" latinLnBrk="0" hangingPunct="1">
      <a:defRPr kumimoji="1" sz="1800" kern="1200">
        <a:solidFill>
          <a:schemeClr val="tx1"/>
        </a:solidFill>
        <a:latin typeface="+mn-lt"/>
        <a:ea typeface="+mn-ea"/>
        <a:cs typeface="+mn-cs"/>
      </a:defRPr>
    </a:lvl6pPr>
    <a:lvl7pPr marL="2743292" algn="l" defTabSz="914431" rtl="0" eaLnBrk="1" latinLnBrk="0" hangingPunct="1">
      <a:defRPr kumimoji="1" sz="1800" kern="1200">
        <a:solidFill>
          <a:schemeClr val="tx1"/>
        </a:solidFill>
        <a:latin typeface="+mn-lt"/>
        <a:ea typeface="+mn-ea"/>
        <a:cs typeface="+mn-cs"/>
      </a:defRPr>
    </a:lvl7pPr>
    <a:lvl8pPr marL="3200508" algn="l" defTabSz="914431" rtl="0" eaLnBrk="1" latinLnBrk="0" hangingPunct="1">
      <a:defRPr kumimoji="1" sz="1800" kern="1200">
        <a:solidFill>
          <a:schemeClr val="tx1"/>
        </a:solidFill>
        <a:latin typeface="+mn-lt"/>
        <a:ea typeface="+mn-ea"/>
        <a:cs typeface="+mn-cs"/>
      </a:defRPr>
    </a:lvl8pPr>
    <a:lvl9pPr marL="3657724" algn="l" defTabSz="914431"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201" userDrawn="1">
          <p15:clr>
            <a:srgbClr val="A4A3A4"/>
          </p15:clr>
        </p15:guide>
        <p15:guide id="5" orient="horz" pos="148" userDrawn="1">
          <p15:clr>
            <a:srgbClr val="A4A3A4"/>
          </p15:clr>
        </p15:guide>
        <p15:guide id="6" orient="horz" pos="6082" userDrawn="1">
          <p15:clr>
            <a:srgbClr val="A4A3A4"/>
          </p15:clr>
        </p15:guide>
        <p15:guide id="7" pos="1461" userDrawn="1">
          <p15:clr>
            <a:srgbClr val="A4A3A4"/>
          </p15:clr>
        </p15:guide>
        <p15:guide id="8" pos="2859" userDrawn="1">
          <p15:clr>
            <a:srgbClr val="A4A3A4"/>
          </p15:clr>
        </p15:guide>
        <p15:guide id="9" orient="horz" pos="2099" userDrawn="1">
          <p15:clr>
            <a:srgbClr val="A4A3A4"/>
          </p15:clr>
        </p15:guide>
        <p15:guide id="10" orient="horz" pos="41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2F29"/>
    <a:srgbClr val="0089E6"/>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6" d="100"/>
          <a:sy n="76" d="100"/>
        </p:scale>
        <p:origin x="3132" y="108"/>
      </p:cViewPr>
      <p:guideLst>
        <p:guide orient="horz" pos="3120"/>
        <p:guide pos="2160"/>
        <p:guide pos="119"/>
        <p:guide pos="4201"/>
        <p:guide orient="horz" pos="148"/>
        <p:guide orient="horz" pos="6082"/>
        <p:guide pos="1461"/>
        <p:guide pos="2859"/>
        <p:guide orient="horz" pos="2099"/>
        <p:guide orient="horz" pos="41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CEA68-722A-42B4-94B8-6460C3C735D9}" type="datetimeFigureOut">
              <a:rPr kumimoji="1" lang="ja-JP" altLang="en-US" smtClean="0"/>
              <a:t>2016/1/31</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D97516-F882-4271-A50D-8D35BCEB3B47}" type="slidenum">
              <a:rPr kumimoji="1" lang="ja-JP" altLang="en-US" smtClean="0"/>
              <a:t>‹#›</a:t>
            </a:fld>
            <a:endParaRPr kumimoji="1" lang="ja-JP" altLang="en-US"/>
          </a:p>
        </p:txBody>
      </p:sp>
    </p:spTree>
    <p:extLst>
      <p:ext uri="{BB962C8B-B14F-4D97-AF65-F5344CB8AC3E}">
        <p14:creationId xmlns:p14="http://schemas.microsoft.com/office/powerpoint/2010/main" val="1811768631"/>
      </p:ext>
    </p:extLst>
  </p:cSld>
  <p:clrMap bg1="lt1" tx1="dk1" bg2="lt2" tx2="dk2" accent1="accent1" accent2="accent2" accent3="accent3" accent4="accent4" accent5="accent5" accent6="accent6" hlink="hlink" folHlink="folHlink"/>
  <p:notesStyle>
    <a:lvl1pPr marL="0" algn="l" defTabSz="914431" rtl="0" eaLnBrk="1" latinLnBrk="0" hangingPunct="1">
      <a:defRPr kumimoji="1" sz="1200" kern="1200">
        <a:solidFill>
          <a:schemeClr val="tx1"/>
        </a:solidFill>
        <a:latin typeface="+mn-lt"/>
        <a:ea typeface="+mn-ea"/>
        <a:cs typeface="+mn-cs"/>
      </a:defRPr>
    </a:lvl1pPr>
    <a:lvl2pPr marL="457215" algn="l" defTabSz="914431" rtl="0" eaLnBrk="1" latinLnBrk="0" hangingPunct="1">
      <a:defRPr kumimoji="1" sz="1200" kern="1200">
        <a:solidFill>
          <a:schemeClr val="tx1"/>
        </a:solidFill>
        <a:latin typeface="+mn-lt"/>
        <a:ea typeface="+mn-ea"/>
        <a:cs typeface="+mn-cs"/>
      </a:defRPr>
    </a:lvl2pPr>
    <a:lvl3pPr marL="914431" algn="l" defTabSz="914431" rtl="0" eaLnBrk="1" latinLnBrk="0" hangingPunct="1">
      <a:defRPr kumimoji="1" sz="1200" kern="1200">
        <a:solidFill>
          <a:schemeClr val="tx1"/>
        </a:solidFill>
        <a:latin typeface="+mn-lt"/>
        <a:ea typeface="+mn-ea"/>
        <a:cs typeface="+mn-cs"/>
      </a:defRPr>
    </a:lvl3pPr>
    <a:lvl4pPr marL="1371647" algn="l" defTabSz="914431" rtl="0" eaLnBrk="1" latinLnBrk="0" hangingPunct="1">
      <a:defRPr kumimoji="1" sz="1200" kern="1200">
        <a:solidFill>
          <a:schemeClr val="tx1"/>
        </a:solidFill>
        <a:latin typeface="+mn-lt"/>
        <a:ea typeface="+mn-ea"/>
        <a:cs typeface="+mn-cs"/>
      </a:defRPr>
    </a:lvl4pPr>
    <a:lvl5pPr marL="1828861" algn="l" defTabSz="914431" rtl="0" eaLnBrk="1" latinLnBrk="0" hangingPunct="1">
      <a:defRPr kumimoji="1" sz="1200" kern="1200">
        <a:solidFill>
          <a:schemeClr val="tx1"/>
        </a:solidFill>
        <a:latin typeface="+mn-lt"/>
        <a:ea typeface="+mn-ea"/>
        <a:cs typeface="+mn-cs"/>
      </a:defRPr>
    </a:lvl5pPr>
    <a:lvl6pPr marL="2286078" algn="l" defTabSz="914431" rtl="0" eaLnBrk="1" latinLnBrk="0" hangingPunct="1">
      <a:defRPr kumimoji="1" sz="1200" kern="1200">
        <a:solidFill>
          <a:schemeClr val="tx1"/>
        </a:solidFill>
        <a:latin typeface="+mn-lt"/>
        <a:ea typeface="+mn-ea"/>
        <a:cs typeface="+mn-cs"/>
      </a:defRPr>
    </a:lvl6pPr>
    <a:lvl7pPr marL="2743292" algn="l" defTabSz="914431" rtl="0" eaLnBrk="1" latinLnBrk="0" hangingPunct="1">
      <a:defRPr kumimoji="1" sz="1200" kern="1200">
        <a:solidFill>
          <a:schemeClr val="tx1"/>
        </a:solidFill>
        <a:latin typeface="+mn-lt"/>
        <a:ea typeface="+mn-ea"/>
        <a:cs typeface="+mn-cs"/>
      </a:defRPr>
    </a:lvl7pPr>
    <a:lvl8pPr marL="3200508" algn="l" defTabSz="914431" rtl="0" eaLnBrk="1" latinLnBrk="0" hangingPunct="1">
      <a:defRPr kumimoji="1" sz="1200" kern="1200">
        <a:solidFill>
          <a:schemeClr val="tx1"/>
        </a:solidFill>
        <a:latin typeface="+mn-lt"/>
        <a:ea typeface="+mn-ea"/>
        <a:cs typeface="+mn-cs"/>
      </a:defRPr>
    </a:lvl8pPr>
    <a:lvl9pPr marL="3657724" algn="l" defTabSz="914431"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137679759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217151088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385616594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0267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20401481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341608651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191571411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20766209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231056046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71201920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128171676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70872163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A3248F5-C8AF-4A61-978E-6C73CFDC769C}" type="slidenum">
              <a:rPr kumimoji="1" lang="ja-JP" altLang="en-US" smtClean="0"/>
              <a:t>‹#›</a:t>
            </a:fld>
            <a:endParaRPr kumimoji="1" lang="ja-JP" altLang="en-US"/>
          </a:p>
        </p:txBody>
      </p:sp>
    </p:spTree>
    <p:extLst>
      <p:ext uri="{BB962C8B-B14F-4D97-AF65-F5344CB8AC3E}">
        <p14:creationId xmlns:p14="http://schemas.microsoft.com/office/powerpoint/2010/main" val="61819127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C:\Users\Maki Ichikawa\Desktop\講師登録\写真\IMG_3090.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46" r="5815"/>
          <a:stretch/>
        </p:blipFill>
        <p:spPr bwMode="gray">
          <a:xfrm>
            <a:off x="190499" y="153371"/>
            <a:ext cx="1019157" cy="145689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表 3"/>
          <p:cNvGraphicFramePr>
            <a:graphicFrameLocks noGrp="1"/>
          </p:cNvGraphicFramePr>
          <p:nvPr>
            <p:extLst>
              <p:ext uri="{D42A27DB-BD31-4B8C-83A1-F6EECF244321}">
                <p14:modId xmlns:p14="http://schemas.microsoft.com/office/powerpoint/2010/main" val="532984067"/>
              </p:ext>
            </p:extLst>
          </p:nvPr>
        </p:nvGraphicFramePr>
        <p:xfrm>
          <a:off x="1257300" y="153370"/>
          <a:ext cx="5411788" cy="1456899"/>
        </p:xfrm>
        <a:graphic>
          <a:graphicData uri="http://schemas.openxmlformats.org/drawingml/2006/table">
            <a:tbl>
              <a:tblPr firstRow="1" bandRow="1">
                <a:tableStyleId>{2D5ABB26-0587-4C30-8999-92F81FD0307C}</a:tableStyleId>
              </a:tblPr>
              <a:tblGrid>
                <a:gridCol w="5411788"/>
              </a:tblGrid>
              <a:tr h="321078">
                <a:tc>
                  <a:txBody>
                    <a:bodyPr/>
                    <a:lstStyle/>
                    <a:p>
                      <a:pPr algn="ctr"/>
                      <a:r>
                        <a:rPr kumimoji="1" lang="ja-JP" altLang="en-US" sz="1050" dirty="0" smtClean="0">
                          <a:solidFill>
                            <a:schemeClr val="bg1"/>
                          </a:solidFill>
                          <a:latin typeface="+mn-ea"/>
                          <a:ea typeface="+mn-ea"/>
                        </a:rPr>
                        <a:t>研修タイトル</a:t>
                      </a:r>
                      <a:endParaRPr kumimoji="1" lang="ja-JP" altLang="en-US" sz="1050" dirty="0">
                        <a:solidFill>
                          <a:schemeClr val="bg1"/>
                        </a:solidFill>
                        <a:latin typeface="+mn-ea"/>
                        <a:ea typeface="+mn-ea"/>
                      </a:endParaRPr>
                    </a:p>
                  </a:txBody>
                  <a:tcPr marL="72000" marR="72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65000"/>
                        <a:lumOff val="35000"/>
                      </a:schemeClr>
                    </a:solidFill>
                  </a:tcPr>
                </a:tc>
              </a:tr>
              <a:tr h="684712">
                <a:tc>
                  <a:txBody>
                    <a:bodyPr/>
                    <a:lstStyle/>
                    <a:p>
                      <a:pPr algn="ctr">
                        <a:lnSpc>
                          <a:spcPct val="120000"/>
                        </a:lnSpc>
                      </a:pPr>
                      <a:r>
                        <a:rPr kumimoji="1" lang="en-US" altLang="ja-JP" sz="1600" b="1" kern="1200" dirty="0" smtClean="0">
                          <a:solidFill>
                            <a:schemeClr val="tx1"/>
                          </a:solidFill>
                          <a:effectLst/>
                          <a:latin typeface="+mn-lt"/>
                          <a:ea typeface="+mn-ea"/>
                          <a:cs typeface="+mn-cs"/>
                        </a:rPr>
                        <a:t>PowerPoint</a:t>
                      </a:r>
                      <a:r>
                        <a:rPr kumimoji="1" lang="ja-JP" altLang="en-US" sz="1600" b="1" kern="1200" dirty="0" smtClean="0">
                          <a:solidFill>
                            <a:schemeClr val="tx1"/>
                          </a:solidFill>
                          <a:effectLst/>
                          <a:latin typeface="+mn-lt"/>
                          <a:ea typeface="+mn-ea"/>
                          <a:cs typeface="+mn-cs"/>
                        </a:rPr>
                        <a:t>デザイン</a:t>
                      </a:r>
                      <a:r>
                        <a:rPr kumimoji="1" lang="ja-JP" altLang="ja-JP" sz="1600" b="1" kern="1200" dirty="0" smtClean="0">
                          <a:solidFill>
                            <a:schemeClr val="tx1"/>
                          </a:solidFill>
                          <a:effectLst/>
                          <a:latin typeface="+mn-lt"/>
                          <a:ea typeface="+mn-ea"/>
                          <a:cs typeface="+mn-cs"/>
                        </a:rPr>
                        <a:t>研修</a:t>
                      </a:r>
                      <a:r>
                        <a:rPr kumimoji="1" lang="ja-JP" altLang="en-US" sz="1600" b="1" kern="1200" baseline="0" dirty="0" smtClean="0">
                          <a:solidFill>
                            <a:schemeClr val="tx1"/>
                          </a:solidFill>
                          <a:effectLst/>
                          <a:latin typeface="+mn-lt"/>
                          <a:ea typeface="+mn-ea"/>
                          <a:cs typeface="+mn-cs"/>
                        </a:rPr>
                        <a:t> </a:t>
                      </a:r>
                      <a:r>
                        <a:rPr kumimoji="1" lang="ja-JP" altLang="en-US" sz="1600" b="1" kern="1200" dirty="0" smtClean="0">
                          <a:solidFill>
                            <a:srgbClr val="FF0000"/>
                          </a:solidFill>
                          <a:effectLst/>
                          <a:latin typeface="+mn-lt"/>
                          <a:ea typeface="+mn-ea"/>
                          <a:cs typeface="+mn-cs"/>
                        </a:rPr>
                        <a:t>アドバンストコース</a:t>
                      </a:r>
                      <a:endParaRPr kumimoji="1" lang="en-US" altLang="ja-JP" sz="1600" b="1" kern="1200" dirty="0" smtClean="0">
                        <a:solidFill>
                          <a:srgbClr val="FF0000"/>
                        </a:solidFill>
                        <a:effectLst/>
                        <a:latin typeface="+mn-lt"/>
                        <a:ea typeface="+mn-ea"/>
                        <a:cs typeface="+mn-cs"/>
                      </a:endParaRPr>
                    </a:p>
                    <a:p>
                      <a:pPr algn="ctr">
                        <a:lnSpc>
                          <a:spcPct val="120000"/>
                        </a:lnSpc>
                      </a:pPr>
                      <a:r>
                        <a:rPr kumimoji="1" lang="ja-JP" altLang="ja-JP" sz="1050" b="1" kern="1200" dirty="0" smtClean="0">
                          <a:solidFill>
                            <a:schemeClr val="tx1"/>
                          </a:solidFill>
                          <a:effectLst/>
                          <a:latin typeface="+mn-ea"/>
                          <a:ea typeface="+mn-ea"/>
                          <a:cs typeface="+mn-cs"/>
                        </a:rPr>
                        <a:t>プレゼンに勝つためのスライド理論</a:t>
                      </a:r>
                      <a:r>
                        <a:rPr kumimoji="1" lang="ja-JP" altLang="ja-JP" sz="1050" b="1" kern="1200" dirty="0" smtClean="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ja-JP" sz="1050" b="1" kern="1200" dirty="0" smtClean="0">
                          <a:solidFill>
                            <a:schemeClr val="tx1"/>
                          </a:solidFill>
                          <a:effectLst/>
                          <a:latin typeface="+mn-ea"/>
                          <a:ea typeface="+mn-ea"/>
                          <a:cs typeface="+mn-cs"/>
                        </a:rPr>
                        <a:t>デザイン知識</a:t>
                      </a:r>
                      <a:r>
                        <a:rPr kumimoji="1" lang="ja-JP" altLang="ja-JP" sz="1050" b="1" kern="1200" dirty="0" smtClean="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ja-JP" sz="1050" b="1" kern="1200" dirty="0" smtClean="0">
                          <a:solidFill>
                            <a:schemeClr val="tx1"/>
                          </a:solidFill>
                          <a:effectLst/>
                          <a:latin typeface="+mn-ea"/>
                          <a:ea typeface="+mn-ea"/>
                          <a:cs typeface="+mn-cs"/>
                        </a:rPr>
                        <a:t>パワポ技術を完全網羅</a:t>
                      </a:r>
                      <a:endParaRPr kumimoji="1" lang="ja-JP" altLang="ja-JP" sz="1050" kern="1200" dirty="0" smtClean="0">
                        <a:solidFill>
                          <a:schemeClr val="tx1"/>
                        </a:solidFill>
                        <a:effectLst/>
                        <a:latin typeface="+mn-ea"/>
                        <a:ea typeface="+mn-ea"/>
                        <a:cs typeface="+mn-cs"/>
                      </a:endParaRPr>
                    </a:p>
                  </a:txBody>
                  <a:tcPr marL="36000" marR="36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r h="451109">
                <a:tc>
                  <a:txBody>
                    <a:bodyPr/>
                    <a:lstStyle/>
                    <a:p>
                      <a:pPr algn="ctr"/>
                      <a:r>
                        <a:rPr kumimoji="1" lang="ja-JP" altLang="en-US" sz="1050" dirty="0" smtClean="0">
                          <a:latin typeface="+mn-ea"/>
                          <a:ea typeface="+mn-ea"/>
                        </a:rPr>
                        <a:t>プレゼンテーション・デザイナー　　市川　真樹</a:t>
                      </a:r>
                      <a:endParaRPr kumimoji="1" lang="ja-JP" altLang="en-US" sz="1050" dirty="0">
                        <a:latin typeface="+mn-ea"/>
                        <a:ea typeface="+mn-ea"/>
                      </a:endParaRPr>
                    </a:p>
                  </a:txBody>
                  <a:tcPr marL="72000" marR="72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742995348"/>
              </p:ext>
            </p:extLst>
          </p:nvPr>
        </p:nvGraphicFramePr>
        <p:xfrm>
          <a:off x="187323" y="1672064"/>
          <a:ext cx="6478589" cy="1043532"/>
        </p:xfrm>
        <a:graphic>
          <a:graphicData uri="http://schemas.openxmlformats.org/drawingml/2006/table">
            <a:tbl>
              <a:tblPr firstRow="1" bandRow="1">
                <a:tableStyleId>{2D5ABB26-0587-4C30-8999-92F81FD0307C}</a:tableStyleId>
              </a:tblPr>
              <a:tblGrid>
                <a:gridCol w="6478589"/>
              </a:tblGrid>
              <a:tr h="0">
                <a:tc>
                  <a:txBody>
                    <a:bodyPr/>
                    <a:lstStyle/>
                    <a:p>
                      <a:pPr algn="l"/>
                      <a:r>
                        <a:rPr kumimoji="1" lang="ja-JP" altLang="en-US" sz="1050" b="1" dirty="0" smtClean="0">
                          <a:solidFill>
                            <a:schemeClr val="tx1"/>
                          </a:solidFill>
                          <a:latin typeface="+mn-ea"/>
                          <a:ea typeface="+mn-ea"/>
                        </a:rPr>
                        <a:t>想定する対象者</a:t>
                      </a:r>
                      <a:endParaRPr kumimoji="1" lang="ja-JP" altLang="en-US" sz="1050" b="1" dirty="0">
                        <a:solidFill>
                          <a:schemeClr val="tx1"/>
                        </a:solidFill>
                        <a:latin typeface="+mn-ea"/>
                        <a:ea typeface="+mn-ea"/>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r>
              <a:tr h="0">
                <a:tc>
                  <a:txBody>
                    <a:bodyPr/>
                    <a:lstStyle/>
                    <a:p>
                      <a:pPr marL="171450" lvl="0" indent="-171450" algn="l">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お客様や協力会社様、または社内に向けてプレゼンテーションの機会がある方</a:t>
                      </a:r>
                    </a:p>
                    <a:p>
                      <a:pPr marL="171450" lvl="0" indent="-171450" algn="l">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人</a:t>
                      </a:r>
                      <a:r>
                        <a:rPr kumimoji="1" lang="ja-JP" altLang="en-US" sz="1050" kern="1200" dirty="0" smtClean="0">
                          <a:solidFill>
                            <a:schemeClr val="tx1"/>
                          </a:solidFill>
                          <a:effectLst/>
                          <a:latin typeface="+mn-lt"/>
                          <a:ea typeface="+mn-ea"/>
                          <a:cs typeface="+mn-cs"/>
                        </a:rPr>
                        <a:t>や組織</a:t>
                      </a:r>
                      <a:r>
                        <a:rPr kumimoji="1" lang="ja-JP" altLang="ja-JP" sz="1050" kern="1200" dirty="0" smtClean="0">
                          <a:solidFill>
                            <a:schemeClr val="tx1"/>
                          </a:solidFill>
                          <a:effectLst/>
                          <a:latin typeface="+mn-lt"/>
                          <a:ea typeface="+mn-ea"/>
                          <a:cs typeface="+mn-cs"/>
                        </a:rPr>
                        <a:t>を動かし、成約を勝ち取るプレゼン</a:t>
                      </a:r>
                      <a:r>
                        <a:rPr kumimoji="1" lang="ja-JP" altLang="en-US" sz="1050" kern="1200" dirty="0" smtClean="0">
                          <a:solidFill>
                            <a:schemeClr val="tx1"/>
                          </a:solidFill>
                          <a:effectLst/>
                          <a:latin typeface="+mn-lt"/>
                          <a:ea typeface="+mn-ea"/>
                          <a:cs typeface="+mn-cs"/>
                        </a:rPr>
                        <a:t>資料</a:t>
                      </a:r>
                      <a:r>
                        <a:rPr kumimoji="1" lang="ja-JP" altLang="ja-JP" sz="1050" kern="1200" dirty="0" smtClean="0">
                          <a:solidFill>
                            <a:schemeClr val="tx1"/>
                          </a:solidFill>
                          <a:effectLst/>
                          <a:latin typeface="+mn-lt"/>
                          <a:ea typeface="+mn-ea"/>
                          <a:cs typeface="+mn-cs"/>
                        </a:rPr>
                        <a:t>の作成スキルが必要な方</a:t>
                      </a:r>
                    </a:p>
                    <a:p>
                      <a:pPr marL="171450" lvl="0" indent="-171450" algn="l">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部署や人ごとの資料レベルの差を解消するという課題をお持ちの方</a:t>
                      </a:r>
                      <a:endParaRPr kumimoji="1" lang="ja-JP" altLang="ja-JP" sz="1050" kern="1200" dirty="0">
                        <a:solidFill>
                          <a:schemeClr val="tx1"/>
                        </a:solidFill>
                        <a:effectLst/>
                        <a:latin typeface="+mn-lt"/>
                        <a:ea typeface="+mn-ea"/>
                        <a:cs typeface="+mn-cs"/>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814113879"/>
              </p:ext>
            </p:extLst>
          </p:nvPr>
        </p:nvGraphicFramePr>
        <p:xfrm>
          <a:off x="187323" y="2707595"/>
          <a:ext cx="6478589" cy="3571848"/>
        </p:xfrm>
        <a:graphic>
          <a:graphicData uri="http://schemas.openxmlformats.org/drawingml/2006/table">
            <a:tbl>
              <a:tblPr firstRow="1" bandRow="1">
                <a:tableStyleId>{2D5ABB26-0587-4C30-8999-92F81FD0307C}</a:tableStyleId>
              </a:tblPr>
              <a:tblGrid>
                <a:gridCol w="6478589"/>
              </a:tblGrid>
              <a:tr h="0">
                <a:tc>
                  <a:txBody>
                    <a:bodyPr/>
                    <a:lstStyle/>
                    <a:p>
                      <a:pPr algn="l">
                        <a:lnSpc>
                          <a:spcPct val="120000"/>
                        </a:lnSpc>
                      </a:pPr>
                      <a:r>
                        <a:rPr kumimoji="1" lang="ja-JP" altLang="en-US" sz="1050" b="1" dirty="0" smtClean="0">
                          <a:solidFill>
                            <a:schemeClr val="tx1"/>
                          </a:solidFill>
                          <a:latin typeface="+mn-ea"/>
                          <a:ea typeface="+mn-ea"/>
                        </a:rPr>
                        <a:t>研修コンセプト</a:t>
                      </a:r>
                      <a:endParaRPr kumimoji="1" lang="ja-JP" altLang="en-US" sz="1050" b="1" dirty="0">
                        <a:solidFill>
                          <a:schemeClr val="tx1"/>
                        </a:solidFill>
                        <a:latin typeface="+mn-ea"/>
                        <a:ea typeface="+mn-ea"/>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r>
              <a:tr h="0">
                <a:tc>
                  <a:txBody>
                    <a:bodyPr/>
                    <a:lstStyle/>
                    <a:p>
                      <a:pPr>
                        <a:lnSpc>
                          <a:spcPct val="120000"/>
                        </a:lnSpc>
                      </a:pPr>
                      <a:r>
                        <a:rPr kumimoji="1" lang="ja-JP" altLang="ja-JP" sz="1050" kern="1200" dirty="0" smtClean="0">
                          <a:solidFill>
                            <a:schemeClr val="tx1"/>
                          </a:solidFill>
                          <a:effectLst/>
                          <a:latin typeface="+mn-lt"/>
                          <a:ea typeface="+mn-ea"/>
                          <a:cs typeface="+mn-cs"/>
                        </a:rPr>
                        <a:t>プレゼンテーションにおいて、パワーポイントで作成するスライドは、聞き手の理解を助け、</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行動を促し、プレゼンを成功に導く、非常に効果的なツールです。しかし、人</a:t>
                      </a:r>
                      <a:r>
                        <a:rPr kumimoji="1" lang="ja-JP" altLang="en-US" sz="1050" kern="1200" dirty="0" smtClean="0">
                          <a:solidFill>
                            <a:schemeClr val="tx1"/>
                          </a:solidFill>
                          <a:effectLst/>
                          <a:latin typeface="+mn-lt"/>
                          <a:ea typeface="+mn-ea"/>
                          <a:cs typeface="+mn-cs"/>
                        </a:rPr>
                        <a:t>や組織</a:t>
                      </a:r>
                      <a:r>
                        <a:rPr kumimoji="1" lang="ja-JP" altLang="ja-JP" sz="1050" kern="1200" dirty="0" smtClean="0">
                          <a:solidFill>
                            <a:schemeClr val="tx1"/>
                          </a:solidFill>
                          <a:effectLst/>
                          <a:latin typeface="+mn-lt"/>
                          <a:ea typeface="+mn-ea"/>
                          <a:cs typeface="+mn-cs"/>
                        </a:rPr>
                        <a:t>を動かすための</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スライド技術を体系的に学ぶ機会はほとんどなく、多くの方が我流で作成しているのが現実です。</a:t>
                      </a:r>
                    </a:p>
                    <a:p>
                      <a:pPr>
                        <a:lnSpc>
                          <a:spcPct val="120000"/>
                        </a:lnSpc>
                      </a:pPr>
                      <a:r>
                        <a:rPr kumimoji="1" lang="en-US" altLang="ja-JP" sz="500" kern="1200" dirty="0" smtClean="0">
                          <a:solidFill>
                            <a:schemeClr val="tx1"/>
                          </a:solidFill>
                          <a:effectLst/>
                          <a:latin typeface="+mn-lt"/>
                          <a:ea typeface="+mn-ea"/>
                          <a:cs typeface="+mn-cs"/>
                        </a:rPr>
                        <a:t> </a:t>
                      </a:r>
                      <a:endParaRPr kumimoji="1" lang="ja-JP" altLang="ja-JP" sz="50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その結果、多大な時間を費やしたにも関わらず・・・</a:t>
                      </a:r>
                    </a:p>
                    <a:p>
                      <a:pPr marL="355600" indent="-177800">
                        <a:lnSpc>
                          <a:spcPct val="120000"/>
                        </a:lnSpc>
                        <a:buFont typeface="Wingdings" panose="05000000000000000000" pitchFamily="2" charset="2"/>
                        <a:buChar char="ü"/>
                      </a:pPr>
                      <a:r>
                        <a:rPr kumimoji="1" lang="ja-JP" altLang="ja-JP" sz="1050" kern="1200" dirty="0" smtClean="0">
                          <a:solidFill>
                            <a:schemeClr val="tx1"/>
                          </a:solidFill>
                          <a:effectLst/>
                          <a:latin typeface="+mn-lt"/>
                          <a:ea typeface="+mn-ea"/>
                          <a:cs typeface="+mn-cs"/>
                        </a:rPr>
                        <a:t>デザイン性が低い</a:t>
                      </a:r>
                    </a:p>
                    <a:p>
                      <a:pPr marL="355600" indent="-177800">
                        <a:lnSpc>
                          <a:spcPct val="120000"/>
                        </a:lnSpc>
                        <a:buFont typeface="Wingdings" panose="05000000000000000000" pitchFamily="2" charset="2"/>
                        <a:buChar char="ü"/>
                      </a:pPr>
                      <a:r>
                        <a:rPr kumimoji="1" lang="ja-JP" altLang="ja-JP" sz="1050" kern="1200" dirty="0" smtClean="0">
                          <a:solidFill>
                            <a:schemeClr val="tx1"/>
                          </a:solidFill>
                          <a:effectLst/>
                          <a:latin typeface="+mn-lt"/>
                          <a:ea typeface="+mn-ea"/>
                          <a:cs typeface="+mn-cs"/>
                        </a:rPr>
                        <a:t>情報を詰め込みすぎて、文字だらけ</a:t>
                      </a:r>
                    </a:p>
                    <a:p>
                      <a:pPr marL="355600" indent="-177800">
                        <a:lnSpc>
                          <a:spcPct val="120000"/>
                        </a:lnSpc>
                        <a:buFont typeface="Wingdings" panose="05000000000000000000" pitchFamily="2" charset="2"/>
                        <a:buChar char="ü"/>
                      </a:pPr>
                      <a:r>
                        <a:rPr kumimoji="1" lang="ja-JP" altLang="ja-JP" sz="1050" kern="1200" dirty="0" smtClean="0">
                          <a:solidFill>
                            <a:schemeClr val="tx1"/>
                          </a:solidFill>
                          <a:effectLst/>
                          <a:latin typeface="+mn-lt"/>
                          <a:ea typeface="+mn-ea"/>
                          <a:cs typeface="+mn-cs"/>
                        </a:rPr>
                        <a:t>配置が乱れ、デザインの一貫性に欠ける</a:t>
                      </a:r>
                    </a:p>
                    <a:p>
                      <a:pPr marL="355600" indent="-177800">
                        <a:lnSpc>
                          <a:spcPct val="120000"/>
                        </a:lnSpc>
                        <a:buFont typeface="Wingdings" panose="05000000000000000000" pitchFamily="2" charset="2"/>
                        <a:buChar char="ü"/>
                      </a:pPr>
                      <a:r>
                        <a:rPr kumimoji="1" lang="ja-JP" altLang="ja-JP" sz="1050" kern="1200" dirty="0" smtClean="0">
                          <a:solidFill>
                            <a:schemeClr val="tx1"/>
                          </a:solidFill>
                          <a:effectLst/>
                          <a:latin typeface="+mn-lt"/>
                          <a:ea typeface="+mn-ea"/>
                          <a:cs typeface="+mn-cs"/>
                        </a:rPr>
                        <a:t>意味のないアニメーションをドヤ顔で使っている</a:t>
                      </a:r>
                      <a:r>
                        <a:rPr kumimoji="1" lang="ja-JP" altLang="en-US" sz="1050" kern="1200" baseline="0" dirty="0" smtClean="0">
                          <a:solidFill>
                            <a:schemeClr val="tx1"/>
                          </a:solidFill>
                          <a:effectLst/>
                          <a:latin typeface="+mn-lt"/>
                          <a:ea typeface="+mn-ea"/>
                          <a:cs typeface="+mn-cs"/>
                        </a:rPr>
                        <a:t>  </a:t>
                      </a:r>
                      <a:r>
                        <a:rPr kumimoji="1" lang="ja-JP" altLang="en-US" sz="1050" kern="1200" dirty="0" smtClean="0">
                          <a:solidFill>
                            <a:schemeClr val="tx1"/>
                          </a:solidFill>
                          <a:effectLst/>
                          <a:latin typeface="+mn-lt"/>
                          <a:ea typeface="+mn-ea"/>
                          <a:cs typeface="+mn-cs"/>
                        </a:rPr>
                        <a:t>などなど</a:t>
                      </a:r>
                      <a:endParaRPr kumimoji="1" lang="en-US" altLang="ja-JP" sz="1050" kern="1200" dirty="0" smtClean="0">
                        <a:solidFill>
                          <a:schemeClr val="tx1"/>
                        </a:solidFill>
                        <a:effectLst/>
                        <a:latin typeface="+mn-lt"/>
                        <a:ea typeface="+mn-ea"/>
                        <a:cs typeface="+mn-cs"/>
                      </a:endParaRPr>
                    </a:p>
                    <a:p>
                      <a:pPr marL="355600" indent="-177800">
                        <a:lnSpc>
                          <a:spcPct val="120000"/>
                        </a:lnSpc>
                        <a:buFont typeface="Wingdings" panose="05000000000000000000" pitchFamily="2" charset="2"/>
                        <a:buChar char="ü"/>
                      </a:pPr>
                      <a:endParaRPr kumimoji="1" lang="en-US" altLang="ja-JP" sz="800" kern="1200" dirty="0" smtClean="0">
                        <a:solidFill>
                          <a:schemeClr val="tx1"/>
                        </a:solidFill>
                        <a:effectLst/>
                        <a:latin typeface="+mn-lt"/>
                        <a:ea typeface="+mn-ea"/>
                        <a:cs typeface="+mn-cs"/>
                      </a:endParaRPr>
                    </a:p>
                    <a:p>
                      <a:pPr marL="0" indent="0">
                        <a:lnSpc>
                          <a:spcPct val="120000"/>
                        </a:lnSpc>
                        <a:buFont typeface="Wingdings" panose="05000000000000000000" pitchFamily="2" charset="2"/>
                        <a:buNone/>
                      </a:pPr>
                      <a:r>
                        <a:rPr kumimoji="1" lang="ja-JP" altLang="ja-JP" sz="1050" kern="1200" dirty="0" smtClean="0">
                          <a:solidFill>
                            <a:schemeClr val="tx1"/>
                          </a:solidFill>
                          <a:effectLst/>
                          <a:latin typeface="+mn-lt"/>
                          <a:ea typeface="+mn-ea"/>
                          <a:cs typeface="+mn-cs"/>
                        </a:rPr>
                        <a:t>というスライドで本番に挑み、プレゼンーションが失敗に終わるという悲劇が起こります。</a:t>
                      </a:r>
                      <a:endParaRPr kumimoji="1" lang="en-US" altLang="ja-JP" sz="1050" kern="1200" dirty="0" smtClean="0">
                        <a:solidFill>
                          <a:schemeClr val="tx1"/>
                        </a:solidFill>
                        <a:effectLst/>
                        <a:latin typeface="+mn-lt"/>
                        <a:ea typeface="+mn-ea"/>
                        <a:cs typeface="+mn-cs"/>
                      </a:endParaRPr>
                    </a:p>
                    <a:p>
                      <a:pPr>
                        <a:lnSpc>
                          <a:spcPct val="120000"/>
                        </a:lnSpc>
                      </a:pPr>
                      <a:endParaRPr kumimoji="1" lang="en-US" altLang="ja-JP" sz="80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この講座では、人や組織を動かすスライド理論と、パワーポイントの技術を体系的に学ぶことで、</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プレゼンを成約・発注へつなげるためのスライド作成力が身に付きます。パワポと格闘していた時間は大幅に短縮され、受講者は、コンテンツを磨くことに、より多くの時間を割けるようになります。</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スライドの力を借りながら、受講者の価値は聞き手に確実に伝わり、理解・共感され、聞き手を動かす原動力となります。そして、聞き手に選ばれるプレゼンテーション</a:t>
                      </a:r>
                      <a:r>
                        <a:rPr kumimoji="1" lang="ja-JP" altLang="en-US" sz="1050" kern="1200" dirty="0" smtClean="0">
                          <a:solidFill>
                            <a:schemeClr val="tx1"/>
                          </a:solidFill>
                          <a:effectLst/>
                          <a:latin typeface="+mn-lt"/>
                          <a:ea typeface="+mn-ea"/>
                          <a:cs typeface="+mn-cs"/>
                        </a:rPr>
                        <a:t>が実現するのです</a:t>
                      </a:r>
                      <a:r>
                        <a:rPr kumimoji="1" lang="ja-JP" altLang="ja-JP" sz="1050" kern="1200" dirty="0" smtClean="0">
                          <a:solidFill>
                            <a:schemeClr val="tx1"/>
                          </a:solidFill>
                          <a:effectLst/>
                          <a:latin typeface="+mn-lt"/>
                          <a:ea typeface="+mn-ea"/>
                          <a:cs typeface="+mn-cs"/>
                        </a:rPr>
                        <a:t>。</a:t>
                      </a: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321689375"/>
              </p:ext>
            </p:extLst>
          </p:nvPr>
        </p:nvGraphicFramePr>
        <p:xfrm>
          <a:off x="187323" y="6263441"/>
          <a:ext cx="6478589" cy="1075536"/>
        </p:xfrm>
        <a:graphic>
          <a:graphicData uri="http://schemas.openxmlformats.org/drawingml/2006/table">
            <a:tbl>
              <a:tblPr firstRow="1" bandRow="1">
                <a:tableStyleId>{2D5ABB26-0587-4C30-8999-92F81FD0307C}</a:tableStyleId>
              </a:tblPr>
              <a:tblGrid>
                <a:gridCol w="6478589"/>
              </a:tblGrid>
              <a:tr h="0">
                <a:tc>
                  <a:txBody>
                    <a:bodyPr/>
                    <a:lstStyle/>
                    <a:p>
                      <a:pPr algn="l">
                        <a:lnSpc>
                          <a:spcPct val="120000"/>
                        </a:lnSpc>
                      </a:pPr>
                      <a:r>
                        <a:rPr kumimoji="1" lang="ja-JP" altLang="en-US" sz="1050" b="1" dirty="0" smtClean="0">
                          <a:solidFill>
                            <a:schemeClr val="tx1"/>
                          </a:solidFill>
                          <a:latin typeface="+mn-ea"/>
                          <a:ea typeface="+mn-ea"/>
                        </a:rPr>
                        <a:t>期待される効果</a:t>
                      </a:r>
                      <a:endParaRPr kumimoji="1" lang="ja-JP" altLang="en-US" sz="1050" b="1" dirty="0">
                        <a:solidFill>
                          <a:schemeClr val="tx1"/>
                        </a:solidFill>
                        <a:latin typeface="+mn-ea"/>
                        <a:ea typeface="+mn-ea"/>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r>
              <a:tr h="0">
                <a:tc>
                  <a:txBody>
                    <a:bodyPr/>
                    <a:lstStyle/>
                    <a:p>
                      <a:pPr marL="171450" lvl="0" indent="-171450">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「人や組織を動かす」スライドを作成するための理論とパワポ技術を修得できます。</a:t>
                      </a:r>
                    </a:p>
                    <a:p>
                      <a:pPr marL="171450" lvl="0" indent="-171450">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スライド作成を短時間で効率的、かつ効果的に進めることができるようになります。</a:t>
                      </a:r>
                    </a:p>
                    <a:p>
                      <a:pPr marL="171450" lvl="0" indent="-171450">
                        <a:lnSpc>
                          <a:spcPct val="12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部署内全員が、高レベルのスライド技術を身に付け、提案力が底上げされます。</a:t>
                      </a: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400430456"/>
              </p:ext>
            </p:extLst>
          </p:nvPr>
        </p:nvGraphicFramePr>
        <p:xfrm>
          <a:off x="187323" y="7322975"/>
          <a:ext cx="6478589" cy="2520288"/>
        </p:xfrm>
        <a:graphic>
          <a:graphicData uri="http://schemas.openxmlformats.org/drawingml/2006/table">
            <a:tbl>
              <a:tblPr firstRow="1" bandRow="1">
                <a:tableStyleId>{2D5ABB26-0587-4C30-8999-92F81FD0307C}</a:tableStyleId>
              </a:tblPr>
              <a:tblGrid>
                <a:gridCol w="6478589"/>
              </a:tblGrid>
              <a:tr h="0">
                <a:tc>
                  <a:txBody>
                    <a:bodyPr/>
                    <a:lstStyle/>
                    <a:p>
                      <a:pPr algn="l">
                        <a:lnSpc>
                          <a:spcPct val="120000"/>
                        </a:lnSpc>
                      </a:pPr>
                      <a:r>
                        <a:rPr kumimoji="1" lang="ja-JP" altLang="en-US" sz="1050" b="1" dirty="0" smtClean="0">
                          <a:solidFill>
                            <a:schemeClr val="tx1"/>
                          </a:solidFill>
                          <a:latin typeface="+mn-ea"/>
                          <a:ea typeface="+mn-ea"/>
                        </a:rPr>
                        <a:t>類似講座との違い</a:t>
                      </a:r>
                      <a:endParaRPr kumimoji="1" lang="ja-JP" altLang="en-US" sz="1050" b="1" dirty="0">
                        <a:solidFill>
                          <a:schemeClr val="tx1"/>
                        </a:solidFill>
                        <a:latin typeface="+mn-ea"/>
                        <a:ea typeface="+mn-ea"/>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r>
              <a:tr h="0">
                <a:tc>
                  <a:txBody>
                    <a:bodyPr/>
                    <a:lstStyle/>
                    <a:p>
                      <a:pPr>
                        <a:lnSpc>
                          <a:spcPct val="120000"/>
                        </a:lnSpc>
                      </a:pPr>
                      <a:r>
                        <a:rPr kumimoji="1" lang="ja-JP" altLang="ja-JP" sz="1050" kern="1200" dirty="0" smtClean="0">
                          <a:solidFill>
                            <a:schemeClr val="tx1"/>
                          </a:solidFill>
                          <a:effectLst/>
                          <a:latin typeface="+mn-lt"/>
                          <a:ea typeface="+mn-ea"/>
                          <a:cs typeface="+mn-cs"/>
                        </a:rPr>
                        <a:t>よくある一般的なスライド作成講座は、以下の</a:t>
                      </a:r>
                      <a:r>
                        <a:rPr kumimoji="1" lang="en-US" altLang="ja-JP" sz="1050" kern="1200" dirty="0" smtClean="0">
                          <a:solidFill>
                            <a:schemeClr val="tx1"/>
                          </a:solidFill>
                          <a:effectLst/>
                          <a:latin typeface="+mn-lt"/>
                          <a:ea typeface="+mn-ea"/>
                          <a:cs typeface="+mn-cs"/>
                        </a:rPr>
                        <a:t>2</a:t>
                      </a:r>
                      <a:r>
                        <a:rPr kumimoji="1" lang="ja-JP" altLang="ja-JP" sz="1050" kern="1200" dirty="0" smtClean="0">
                          <a:solidFill>
                            <a:schemeClr val="tx1"/>
                          </a:solidFill>
                          <a:effectLst/>
                          <a:latin typeface="+mn-lt"/>
                          <a:ea typeface="+mn-ea"/>
                          <a:cs typeface="+mn-cs"/>
                        </a:rPr>
                        <a:t>タイプに分かれます。</a:t>
                      </a:r>
                    </a:p>
                    <a:p>
                      <a:pPr lvl="0">
                        <a:lnSpc>
                          <a:spcPct val="120000"/>
                        </a:lnSpc>
                      </a:pPr>
                      <a:r>
                        <a:rPr kumimoji="1" lang="ja-JP" altLang="en-US" sz="1050" kern="1200" dirty="0" smtClean="0">
                          <a:solidFill>
                            <a:schemeClr val="tx1"/>
                          </a:solidFill>
                          <a:effectLst/>
                          <a:latin typeface="+mn-lt"/>
                          <a:ea typeface="+mn-ea"/>
                          <a:cs typeface="+mn-cs"/>
                        </a:rPr>
                        <a:t>①</a:t>
                      </a:r>
                      <a:r>
                        <a:rPr kumimoji="1" lang="ja-JP" altLang="ja-JP" sz="1050" kern="1200" dirty="0" smtClean="0">
                          <a:solidFill>
                            <a:schemeClr val="tx1"/>
                          </a:solidFill>
                          <a:effectLst/>
                          <a:latin typeface="+mn-lt"/>
                          <a:ea typeface="+mn-ea"/>
                          <a:cs typeface="+mn-cs"/>
                        </a:rPr>
                        <a:t>図解の理論に特化している講座</a:t>
                      </a:r>
                      <a:r>
                        <a:rPr kumimoji="1" lang="ja-JP" altLang="en-US" sz="1050" kern="1200" dirty="0" smtClean="0">
                          <a:solidFill>
                            <a:schemeClr val="tx1"/>
                          </a:solidFill>
                          <a:effectLst/>
                          <a:latin typeface="+mn-lt"/>
                          <a:ea typeface="+mn-ea"/>
                          <a:cs typeface="+mn-cs"/>
                        </a:rPr>
                        <a:t>　②</a:t>
                      </a:r>
                      <a:r>
                        <a:rPr kumimoji="1" lang="ja-JP" altLang="ja-JP" sz="1050" kern="1200" dirty="0" smtClean="0">
                          <a:solidFill>
                            <a:schemeClr val="tx1"/>
                          </a:solidFill>
                          <a:effectLst/>
                          <a:latin typeface="+mn-lt"/>
                          <a:ea typeface="+mn-ea"/>
                          <a:cs typeface="+mn-cs"/>
                        </a:rPr>
                        <a:t>パワーポイントの技術に特化している講座</a:t>
                      </a:r>
                    </a:p>
                    <a:p>
                      <a:pPr>
                        <a:lnSpc>
                          <a:spcPct val="120000"/>
                        </a:lnSpc>
                      </a:pPr>
                      <a:r>
                        <a:rPr kumimoji="1" lang="en-US" altLang="ja-JP" sz="800" kern="1200" dirty="0" smtClean="0">
                          <a:solidFill>
                            <a:schemeClr val="tx1"/>
                          </a:solidFill>
                          <a:effectLst/>
                          <a:latin typeface="+mn-lt"/>
                          <a:ea typeface="+mn-ea"/>
                          <a:cs typeface="+mn-cs"/>
                        </a:rPr>
                        <a:t> </a:t>
                      </a:r>
                      <a:endParaRPr kumimoji="1" lang="ja-JP" altLang="ja-JP" sz="80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図解の理論だけ理解しても、それをパワポで再現すること</a:t>
                      </a:r>
                      <a:r>
                        <a:rPr kumimoji="1" lang="ja-JP" altLang="en-US" sz="1050" kern="1200" dirty="0" smtClean="0">
                          <a:solidFill>
                            <a:schemeClr val="tx1"/>
                          </a:solidFill>
                          <a:effectLst/>
                          <a:latin typeface="+mn-lt"/>
                          <a:ea typeface="+mn-ea"/>
                          <a:cs typeface="+mn-cs"/>
                        </a:rPr>
                        <a:t>は</a:t>
                      </a:r>
                      <a:r>
                        <a:rPr kumimoji="1" lang="ja-JP" altLang="ja-JP" sz="1050" kern="1200" dirty="0" smtClean="0">
                          <a:solidFill>
                            <a:schemeClr val="tx1"/>
                          </a:solidFill>
                          <a:effectLst/>
                          <a:latin typeface="+mn-lt"/>
                          <a:ea typeface="+mn-ea"/>
                          <a:cs typeface="+mn-cs"/>
                        </a:rPr>
                        <a:t>できません。また、パワポの技術だけでは、表現すべきこと自体が分からず、結果としてスライドレベルが向上することはありません。</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さらに、図解をパワポで表現できたとしても、そこにデザイン知識がなければ、</a:t>
                      </a:r>
                      <a:endParaRPr kumimoji="1" lang="en-US" altLang="ja-JP" sz="105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「伝わる×魅せる＝人</a:t>
                      </a:r>
                      <a:r>
                        <a:rPr kumimoji="1" lang="ja-JP" altLang="en-US" sz="1050" kern="1200" dirty="0" smtClean="0">
                          <a:solidFill>
                            <a:schemeClr val="tx1"/>
                          </a:solidFill>
                          <a:effectLst/>
                          <a:latin typeface="+mn-lt"/>
                          <a:ea typeface="+mn-ea"/>
                          <a:cs typeface="+mn-cs"/>
                        </a:rPr>
                        <a:t>や組織</a:t>
                      </a:r>
                      <a:r>
                        <a:rPr kumimoji="1" lang="ja-JP" altLang="ja-JP" sz="1050" kern="1200" dirty="0" smtClean="0">
                          <a:solidFill>
                            <a:schemeClr val="tx1"/>
                          </a:solidFill>
                          <a:effectLst/>
                          <a:latin typeface="+mn-lt"/>
                          <a:ea typeface="+mn-ea"/>
                          <a:cs typeface="+mn-cs"/>
                        </a:rPr>
                        <a:t>を動かす！」レベルまでには到達しません。</a:t>
                      </a:r>
                    </a:p>
                    <a:p>
                      <a:pPr>
                        <a:lnSpc>
                          <a:spcPct val="120000"/>
                        </a:lnSpc>
                      </a:pPr>
                      <a:r>
                        <a:rPr kumimoji="1" lang="en-US" altLang="ja-JP" sz="800" kern="1200" dirty="0" smtClean="0">
                          <a:solidFill>
                            <a:schemeClr val="tx1"/>
                          </a:solidFill>
                          <a:effectLst/>
                          <a:latin typeface="+mn-lt"/>
                          <a:ea typeface="+mn-ea"/>
                          <a:cs typeface="+mn-cs"/>
                        </a:rPr>
                        <a:t> </a:t>
                      </a:r>
                      <a:endParaRPr kumimoji="1" lang="ja-JP" altLang="ja-JP" sz="800" kern="1200" dirty="0" smtClean="0">
                        <a:solidFill>
                          <a:schemeClr val="tx1"/>
                        </a:solidFill>
                        <a:effectLst/>
                        <a:latin typeface="+mn-lt"/>
                        <a:ea typeface="+mn-ea"/>
                        <a:cs typeface="+mn-cs"/>
                      </a:endParaRPr>
                    </a:p>
                    <a:p>
                      <a:pPr>
                        <a:lnSpc>
                          <a:spcPct val="120000"/>
                        </a:lnSpc>
                      </a:pPr>
                      <a:r>
                        <a:rPr kumimoji="1" lang="ja-JP" altLang="ja-JP" sz="1050" kern="1200" dirty="0" smtClean="0">
                          <a:solidFill>
                            <a:schemeClr val="tx1"/>
                          </a:solidFill>
                          <a:effectLst/>
                          <a:latin typeface="+mn-lt"/>
                          <a:ea typeface="+mn-ea"/>
                          <a:cs typeface="+mn-cs"/>
                        </a:rPr>
                        <a:t>この講座は、</a:t>
                      </a:r>
                      <a:r>
                        <a:rPr kumimoji="1" lang="ja-JP" altLang="en-US" sz="1050" kern="1200" dirty="0" smtClean="0">
                          <a:solidFill>
                            <a:schemeClr val="tx1"/>
                          </a:solidFill>
                          <a:effectLst/>
                          <a:latin typeface="+mn-lt"/>
                          <a:ea typeface="+mn-ea"/>
                          <a:cs typeface="+mn-cs"/>
                        </a:rPr>
                        <a:t>スライド理論、</a:t>
                      </a:r>
                      <a:r>
                        <a:rPr kumimoji="1" lang="ja-JP" altLang="ja-JP" sz="1050" kern="1200" dirty="0" smtClean="0">
                          <a:solidFill>
                            <a:schemeClr val="tx1"/>
                          </a:solidFill>
                          <a:effectLst/>
                          <a:latin typeface="+mn-lt"/>
                          <a:ea typeface="+mn-ea"/>
                          <a:cs typeface="+mn-cs"/>
                        </a:rPr>
                        <a:t>デザイン知識、図解</a:t>
                      </a:r>
                      <a:r>
                        <a:rPr kumimoji="1" lang="ja-JP" altLang="en-US" sz="1050" kern="1200" dirty="0" smtClean="0">
                          <a:solidFill>
                            <a:schemeClr val="tx1"/>
                          </a:solidFill>
                          <a:effectLst/>
                          <a:latin typeface="+mn-lt"/>
                          <a:ea typeface="+mn-ea"/>
                          <a:cs typeface="+mn-cs"/>
                        </a:rPr>
                        <a:t>の</a:t>
                      </a:r>
                      <a:r>
                        <a:rPr kumimoji="1" lang="ja-JP" altLang="ja-JP" sz="1050" kern="1200" dirty="0" smtClean="0">
                          <a:solidFill>
                            <a:schemeClr val="tx1"/>
                          </a:solidFill>
                          <a:effectLst/>
                          <a:latin typeface="+mn-lt"/>
                          <a:ea typeface="+mn-ea"/>
                          <a:cs typeface="+mn-cs"/>
                        </a:rPr>
                        <a:t>理論、パワポの技術を同時進行で習得し</a:t>
                      </a:r>
                      <a:r>
                        <a:rPr kumimoji="1" lang="ja-JP" altLang="en-US" sz="1050" kern="1200" dirty="0" smtClean="0">
                          <a:solidFill>
                            <a:schemeClr val="tx1"/>
                          </a:solidFill>
                          <a:effectLst/>
                          <a:latin typeface="ＭＳ Ｐゴシック" panose="020B0600070205080204" pitchFamily="50" charset="-128"/>
                          <a:ea typeface="ＭＳ Ｐゴシック" panose="020B0600070205080204" pitchFamily="50" charset="-128"/>
                          <a:cs typeface="+mn-cs"/>
                        </a:rPr>
                        <a:t>ます。</a:t>
                      </a:r>
                      <a:endParaRPr kumimoji="1" lang="en-US" altLang="ja-JP" sz="1050" kern="1200" dirty="0" smtClean="0">
                        <a:solidFill>
                          <a:schemeClr val="tx1"/>
                        </a:solidFill>
                        <a:effectLst/>
                        <a:latin typeface="ＭＳ Ｐゴシック" panose="020B0600070205080204" pitchFamily="50" charset="-128"/>
                        <a:ea typeface="ＭＳ Ｐゴシック" panose="020B0600070205080204" pitchFamily="50" charset="-128"/>
                        <a:cs typeface="+mn-cs"/>
                      </a:endParaRPr>
                    </a:p>
                    <a:p>
                      <a:pPr>
                        <a:lnSpc>
                          <a:spcPct val="120000"/>
                        </a:lnSpc>
                      </a:pPr>
                      <a:r>
                        <a:rPr kumimoji="1" lang="ja-JP" altLang="ja-JP" sz="1050" kern="1200" dirty="0" smtClean="0">
                          <a:solidFill>
                            <a:schemeClr val="tx1"/>
                          </a:solidFill>
                          <a:effectLst/>
                          <a:latin typeface="+mn-lt"/>
                          <a:ea typeface="+mn-ea"/>
                          <a:cs typeface="+mn-cs"/>
                        </a:rPr>
                        <a:t>さらにサンプルスライドを随時参照することで、講師（市川真樹）がプロのスライドデザイナーとして大手企業に納品しているレベルのスライドセンスを体得できる点</a:t>
                      </a:r>
                      <a:r>
                        <a:rPr kumimoji="1" lang="ja-JP" altLang="en-US" sz="1050" kern="1200" dirty="0" smtClean="0">
                          <a:solidFill>
                            <a:schemeClr val="tx1"/>
                          </a:solidFill>
                          <a:effectLst/>
                          <a:latin typeface="+mn-lt"/>
                          <a:ea typeface="+mn-ea"/>
                          <a:cs typeface="+mn-cs"/>
                        </a:rPr>
                        <a:t>も</a:t>
                      </a:r>
                      <a:r>
                        <a:rPr kumimoji="1" lang="ja-JP" altLang="ja-JP" sz="1050" kern="1200" dirty="0" smtClean="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ja-JP" sz="1050" kern="1200" dirty="0" smtClean="0">
                          <a:solidFill>
                            <a:schemeClr val="tx1"/>
                          </a:solidFill>
                          <a:effectLst/>
                          <a:latin typeface="+mn-lt"/>
                          <a:ea typeface="+mn-ea"/>
                          <a:cs typeface="+mn-cs"/>
                        </a:rPr>
                        <a:t>類似講座との大きな違いとなります。</a:t>
                      </a:r>
                      <a:endParaRPr kumimoji="1" lang="en-US" altLang="ja-JP" sz="1050" kern="1200" dirty="0" smtClean="0">
                        <a:solidFill>
                          <a:schemeClr val="tx1"/>
                        </a:solidFill>
                        <a:effectLst/>
                        <a:latin typeface="+mn-lt"/>
                        <a:ea typeface="+mn-ea"/>
                        <a:cs typeface="+mn-cs"/>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9681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5975169"/>
              </p:ext>
            </p:extLst>
          </p:nvPr>
        </p:nvGraphicFramePr>
        <p:xfrm>
          <a:off x="188913" y="273050"/>
          <a:ext cx="6478589" cy="5276061"/>
        </p:xfrm>
        <a:graphic>
          <a:graphicData uri="http://schemas.openxmlformats.org/drawingml/2006/table">
            <a:tbl>
              <a:tblPr firstRow="1" bandRow="1">
                <a:tableStyleId>{2D5ABB26-0587-4C30-8999-92F81FD0307C}</a:tableStyleId>
              </a:tblPr>
              <a:tblGrid>
                <a:gridCol w="6478589"/>
              </a:tblGrid>
              <a:tr h="0">
                <a:tc>
                  <a:txBody>
                    <a:bodyPr/>
                    <a:lstStyle/>
                    <a:p>
                      <a:pPr algn="l">
                        <a:lnSpc>
                          <a:spcPct val="120000"/>
                        </a:lnSpc>
                      </a:pPr>
                      <a:r>
                        <a:rPr kumimoji="1" lang="ja-JP" altLang="en-US" sz="1050" b="1" dirty="0" smtClean="0">
                          <a:solidFill>
                            <a:schemeClr val="tx1"/>
                          </a:solidFill>
                          <a:latin typeface="+mn-lt"/>
                          <a:ea typeface="+mn-ea"/>
                        </a:rPr>
                        <a:t>研修の</a:t>
                      </a:r>
                      <a:r>
                        <a:rPr kumimoji="1" lang="ja-JP" altLang="en-US" sz="1050" b="1" dirty="0" smtClean="0">
                          <a:solidFill>
                            <a:schemeClr val="tx1"/>
                          </a:solidFill>
                          <a:latin typeface="+mn-lt"/>
                          <a:ea typeface="+mn-ea"/>
                        </a:rPr>
                        <a:t>内容</a:t>
                      </a:r>
                      <a:endParaRPr kumimoji="1" lang="ja-JP" altLang="en-US" sz="1050" b="1" dirty="0">
                        <a:solidFill>
                          <a:schemeClr val="tx1"/>
                        </a:solidFill>
                        <a:latin typeface="+mn-lt"/>
                        <a:ea typeface="+mn-ea"/>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r>
              <a:tr h="0">
                <a:tc>
                  <a:txBody>
                    <a:bodyPr/>
                    <a:lstStyle/>
                    <a:p>
                      <a:pPr>
                        <a:lnSpc>
                          <a:spcPct val="130000"/>
                        </a:lnSpc>
                      </a:pPr>
                      <a:r>
                        <a:rPr kumimoji="1" lang="ja-JP" altLang="ja-JP" sz="1050" b="1" u="sng" kern="1200" dirty="0" smtClean="0">
                          <a:solidFill>
                            <a:schemeClr val="tx1"/>
                          </a:solidFill>
                          <a:effectLst/>
                          <a:latin typeface="+mn-lt"/>
                          <a:ea typeface="+mn-ea"/>
                          <a:cs typeface="+mn-cs"/>
                        </a:rPr>
                        <a:t>第一部：　スライド</a:t>
                      </a:r>
                      <a:r>
                        <a:rPr kumimoji="1" lang="ja-JP" altLang="en-US" sz="1050" b="1" u="sng" kern="1200" dirty="0" smtClean="0">
                          <a:solidFill>
                            <a:schemeClr val="tx1"/>
                          </a:solidFill>
                          <a:effectLst/>
                          <a:latin typeface="+mn-lt"/>
                          <a:ea typeface="+mn-ea"/>
                          <a:cs typeface="+mn-cs"/>
                        </a:rPr>
                        <a:t>理論、</a:t>
                      </a:r>
                      <a:r>
                        <a:rPr kumimoji="1" lang="ja-JP" altLang="ja-JP" sz="1050" b="1" u="sng" kern="1200" dirty="0" smtClean="0">
                          <a:solidFill>
                            <a:schemeClr val="tx1"/>
                          </a:solidFill>
                          <a:effectLst/>
                          <a:latin typeface="+mn-lt"/>
                          <a:ea typeface="+mn-ea"/>
                          <a:cs typeface="+mn-cs"/>
                        </a:rPr>
                        <a:t>デザイン</a:t>
                      </a:r>
                      <a:r>
                        <a:rPr kumimoji="1" lang="ja-JP" altLang="en-US" sz="1050" b="1" u="sng" kern="1200" dirty="0" smtClean="0">
                          <a:solidFill>
                            <a:schemeClr val="tx1"/>
                          </a:solidFill>
                          <a:effectLst/>
                          <a:latin typeface="+mn-lt"/>
                          <a:ea typeface="+mn-ea"/>
                          <a:cs typeface="+mn-cs"/>
                        </a:rPr>
                        <a:t>知識、パワポの基本テクニック</a:t>
                      </a:r>
                      <a:endParaRPr kumimoji="1" lang="ja-JP" altLang="ja-JP" sz="1050" u="sng" kern="1200" dirty="0" smtClean="0">
                        <a:solidFill>
                          <a:schemeClr val="tx1"/>
                        </a:solidFill>
                        <a:effectLst/>
                        <a:latin typeface="+mn-lt"/>
                        <a:ea typeface="+mn-ea"/>
                        <a:cs typeface="+mn-cs"/>
                      </a:endParaRP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スライド</a:t>
                      </a:r>
                      <a:r>
                        <a:rPr kumimoji="1" lang="ja-JP" altLang="en-US" sz="1050" kern="1200" dirty="0" smtClean="0">
                          <a:solidFill>
                            <a:schemeClr val="tx1"/>
                          </a:solidFill>
                          <a:effectLst/>
                          <a:latin typeface="+mn-lt"/>
                          <a:ea typeface="+mn-ea"/>
                          <a:cs typeface="+mn-cs"/>
                        </a:rPr>
                        <a:t>理論</a:t>
                      </a:r>
                      <a:r>
                        <a:rPr kumimoji="1" lang="en-US" altLang="ja-JP" sz="1050" kern="1200" dirty="0" smtClean="0">
                          <a:solidFill>
                            <a:schemeClr val="tx1"/>
                          </a:solidFill>
                          <a:effectLst/>
                          <a:latin typeface="+mn-lt"/>
                          <a:ea typeface="+mn-ea"/>
                          <a:cs typeface="+mn-cs"/>
                        </a:rPr>
                        <a:t/>
                      </a:r>
                      <a:br>
                        <a:rPr kumimoji="1" lang="en-US" altLang="ja-JP" sz="1050" kern="1200" dirty="0" smtClean="0">
                          <a:solidFill>
                            <a:schemeClr val="tx1"/>
                          </a:solidFill>
                          <a:effectLst/>
                          <a:latin typeface="+mn-lt"/>
                          <a:ea typeface="+mn-ea"/>
                          <a:cs typeface="+mn-cs"/>
                        </a:rPr>
                      </a:br>
                      <a:r>
                        <a:rPr kumimoji="1" lang="ja-JP" altLang="ja-JP" sz="1050" kern="1200" dirty="0" smtClean="0">
                          <a:solidFill>
                            <a:schemeClr val="tx1"/>
                          </a:solidFill>
                          <a:effectLst/>
                          <a:latin typeface="+mn-lt"/>
                          <a:ea typeface="+mn-ea"/>
                          <a:cs typeface="+mn-cs"/>
                        </a:rPr>
                        <a:t>プレゼンテーションにおけるスライドの役割を考える</a:t>
                      </a: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デザインの</a:t>
                      </a:r>
                      <a:r>
                        <a:rPr kumimoji="1" lang="ja-JP" altLang="en-US" sz="1050" kern="1200" dirty="0" smtClean="0">
                          <a:solidFill>
                            <a:schemeClr val="tx1"/>
                          </a:solidFill>
                          <a:effectLst/>
                          <a:latin typeface="+mn-lt"/>
                          <a:ea typeface="+mn-ea"/>
                          <a:cs typeface="+mn-cs"/>
                        </a:rPr>
                        <a:t>基礎知識</a:t>
                      </a:r>
                      <a:r>
                        <a:rPr kumimoji="1" lang="en-US" altLang="ja-JP" sz="1050" kern="1200" dirty="0" smtClean="0">
                          <a:solidFill>
                            <a:schemeClr val="tx1"/>
                          </a:solidFill>
                          <a:effectLst/>
                          <a:latin typeface="+mn-lt"/>
                          <a:ea typeface="+mn-ea"/>
                          <a:cs typeface="+mn-cs"/>
                        </a:rPr>
                        <a:t/>
                      </a:r>
                      <a:br>
                        <a:rPr kumimoji="1" lang="en-US" altLang="ja-JP" sz="1050" kern="1200" dirty="0" smtClean="0">
                          <a:solidFill>
                            <a:schemeClr val="tx1"/>
                          </a:solidFill>
                          <a:effectLst/>
                          <a:latin typeface="+mn-lt"/>
                          <a:ea typeface="+mn-ea"/>
                          <a:cs typeface="+mn-cs"/>
                        </a:rPr>
                      </a:br>
                      <a:r>
                        <a:rPr kumimoji="1" lang="ja-JP" altLang="ja-JP" sz="1050" kern="1200" dirty="0" smtClean="0">
                          <a:solidFill>
                            <a:schemeClr val="tx1"/>
                          </a:solidFill>
                          <a:effectLst/>
                          <a:latin typeface="+mn-lt"/>
                          <a:ea typeface="+mn-ea"/>
                          <a:cs typeface="+mn-cs"/>
                        </a:rPr>
                        <a:t>デザインの鍵となる、トーン＆マナー、配色、フォント、レイアウトを学ぶ</a:t>
                      </a:r>
                      <a:endParaRPr kumimoji="1" lang="en-US" altLang="ja-JP" sz="1050" kern="1200" dirty="0" smtClean="0">
                        <a:solidFill>
                          <a:schemeClr val="tx1"/>
                        </a:solidFill>
                        <a:effectLst/>
                        <a:latin typeface="+mn-lt"/>
                        <a:ea typeface="+mn-ea"/>
                        <a:cs typeface="+mn-cs"/>
                      </a:endParaRPr>
                    </a:p>
                    <a:p>
                      <a:pPr marL="171450" lvl="0" indent="-171450">
                        <a:lnSpc>
                          <a:spcPct val="130000"/>
                        </a:lnSpc>
                        <a:buFont typeface="Wingdings" panose="05000000000000000000" pitchFamily="2" charset="2"/>
                        <a:buChar char="n"/>
                      </a:pPr>
                      <a:r>
                        <a:rPr kumimoji="1" lang="ja-JP" altLang="en-US" sz="1050" kern="1200" dirty="0" smtClean="0">
                          <a:solidFill>
                            <a:schemeClr val="tx1"/>
                          </a:solidFill>
                          <a:effectLst/>
                          <a:latin typeface="+mn-lt"/>
                          <a:ea typeface="+mn-ea"/>
                          <a:cs typeface="+mn-cs"/>
                        </a:rPr>
                        <a:t>文字配置の基礎知識</a:t>
                      </a:r>
                      <a:r>
                        <a:rPr kumimoji="1" lang="en-US" altLang="ja-JP" sz="1050" kern="1200" dirty="0" smtClean="0">
                          <a:solidFill>
                            <a:schemeClr val="tx1"/>
                          </a:solidFill>
                          <a:effectLst/>
                          <a:latin typeface="+mn-lt"/>
                          <a:ea typeface="+mn-ea"/>
                          <a:cs typeface="+mn-cs"/>
                        </a:rPr>
                        <a:t/>
                      </a:r>
                      <a:br>
                        <a:rPr kumimoji="1" lang="en-US" altLang="ja-JP" sz="1050" kern="1200" dirty="0" smtClean="0">
                          <a:solidFill>
                            <a:schemeClr val="tx1"/>
                          </a:solidFill>
                          <a:effectLst/>
                          <a:latin typeface="+mn-lt"/>
                          <a:ea typeface="+mn-ea"/>
                          <a:cs typeface="+mn-cs"/>
                        </a:rPr>
                      </a:br>
                      <a:r>
                        <a:rPr kumimoji="1" lang="ja-JP" altLang="en-US" sz="1050" kern="1200" dirty="0" smtClean="0">
                          <a:solidFill>
                            <a:schemeClr val="tx1"/>
                          </a:solidFill>
                          <a:effectLst/>
                          <a:latin typeface="+mn-lt"/>
                          <a:ea typeface="+mn-ea"/>
                          <a:cs typeface="+mn-cs"/>
                        </a:rPr>
                        <a:t>文字のレイアウト、改行、整列、近接、行・文字間、箇条書き、コントラストなどを学ぶ</a:t>
                      </a:r>
                      <a:endParaRPr kumimoji="1" lang="ja-JP" altLang="ja-JP" sz="1050" kern="1200" dirty="0" smtClean="0">
                        <a:solidFill>
                          <a:schemeClr val="tx1"/>
                        </a:solidFill>
                        <a:effectLst/>
                        <a:latin typeface="+mn-lt"/>
                        <a:ea typeface="+mn-ea"/>
                        <a:cs typeface="+mn-cs"/>
                      </a:endParaRP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図解の知識とパワーポイントの技術</a:t>
                      </a:r>
                      <a:r>
                        <a:rPr kumimoji="1" lang="en-US" altLang="ja-JP" sz="1050" kern="1200" dirty="0" smtClean="0">
                          <a:solidFill>
                            <a:schemeClr val="tx1"/>
                          </a:solidFill>
                          <a:effectLst/>
                          <a:latin typeface="+mn-lt"/>
                          <a:ea typeface="+mn-ea"/>
                          <a:cs typeface="+mn-cs"/>
                        </a:rPr>
                        <a:t/>
                      </a:r>
                      <a:br>
                        <a:rPr kumimoji="1" lang="en-US" altLang="ja-JP" sz="1050" kern="1200" dirty="0" smtClean="0">
                          <a:solidFill>
                            <a:schemeClr val="tx1"/>
                          </a:solidFill>
                          <a:effectLst/>
                          <a:latin typeface="+mn-lt"/>
                          <a:ea typeface="+mn-ea"/>
                          <a:cs typeface="+mn-cs"/>
                        </a:rPr>
                      </a:br>
                      <a:r>
                        <a:rPr kumimoji="1" lang="ja-JP" altLang="ja-JP" sz="1050" kern="1200" dirty="0" smtClean="0">
                          <a:solidFill>
                            <a:schemeClr val="tx1"/>
                          </a:solidFill>
                          <a:effectLst/>
                          <a:latin typeface="+mn-lt"/>
                          <a:ea typeface="+mn-ea"/>
                          <a:cs typeface="+mn-cs"/>
                        </a:rPr>
                        <a:t>図解の知識とパワーポイントの技術、デザインのポイントを習得する</a:t>
                      </a:r>
                    </a:p>
                    <a:p>
                      <a:pPr marL="444500" indent="-177800">
                        <a:lnSpc>
                          <a:spcPct val="130000"/>
                        </a:lnSpc>
                        <a:buFont typeface="Wingdings" panose="05000000000000000000" pitchFamily="2" charset="2"/>
                        <a:buChar char="Ø"/>
                      </a:pPr>
                      <a:r>
                        <a:rPr kumimoji="1" lang="ja-JP" altLang="ja-JP" sz="1050" kern="1200" dirty="0" smtClean="0">
                          <a:solidFill>
                            <a:schemeClr val="tx1"/>
                          </a:solidFill>
                          <a:effectLst/>
                          <a:latin typeface="+mn-lt"/>
                          <a:ea typeface="+mn-ea"/>
                          <a:cs typeface="+mn-cs"/>
                        </a:rPr>
                        <a:t>文字・図形・画像の加工テクニック（実践）</a:t>
                      </a:r>
                    </a:p>
                    <a:p>
                      <a:pPr marL="444500" indent="-177800">
                        <a:lnSpc>
                          <a:spcPct val="130000"/>
                        </a:lnSpc>
                        <a:buFont typeface="Wingdings" panose="05000000000000000000" pitchFamily="2" charset="2"/>
                        <a:buChar char="Ø"/>
                      </a:pPr>
                      <a:r>
                        <a:rPr kumimoji="1" lang="ja-JP" altLang="ja-JP" sz="1050" kern="1200" dirty="0" smtClean="0">
                          <a:solidFill>
                            <a:schemeClr val="tx1"/>
                          </a:solidFill>
                          <a:effectLst/>
                          <a:latin typeface="+mn-lt"/>
                          <a:ea typeface="+mn-ea"/>
                          <a:cs typeface="+mn-cs"/>
                        </a:rPr>
                        <a:t>グラフと図解の基礎知識</a:t>
                      </a:r>
                    </a:p>
                    <a:p>
                      <a:pPr marL="444500" indent="-177800">
                        <a:lnSpc>
                          <a:spcPct val="130000"/>
                        </a:lnSpc>
                        <a:buFont typeface="Wingdings" panose="05000000000000000000" pitchFamily="2" charset="2"/>
                        <a:buChar char="Ø"/>
                      </a:pPr>
                      <a:r>
                        <a:rPr kumimoji="1" lang="ja-JP" altLang="ja-JP" sz="1050" kern="1200" dirty="0" smtClean="0">
                          <a:solidFill>
                            <a:schemeClr val="tx1"/>
                          </a:solidFill>
                          <a:effectLst/>
                          <a:latin typeface="+mn-lt"/>
                          <a:ea typeface="+mn-ea"/>
                          <a:cs typeface="+mn-cs"/>
                        </a:rPr>
                        <a:t>グラフと図解の加工テクニック（実践）</a:t>
                      </a:r>
                    </a:p>
                    <a:p>
                      <a:pPr>
                        <a:lnSpc>
                          <a:spcPct val="130000"/>
                        </a:lnSpc>
                      </a:pPr>
                      <a:r>
                        <a:rPr kumimoji="1" lang="en-US" altLang="ja-JP" sz="1050" kern="1200" dirty="0" smtClean="0">
                          <a:solidFill>
                            <a:schemeClr val="tx1"/>
                          </a:solidFill>
                          <a:effectLst/>
                          <a:latin typeface="+mn-lt"/>
                          <a:ea typeface="+mn-ea"/>
                          <a:cs typeface="+mn-cs"/>
                        </a:rPr>
                        <a:t> </a:t>
                      </a:r>
                      <a:endParaRPr kumimoji="1" lang="ja-JP" altLang="ja-JP" sz="1050" kern="1200" dirty="0" smtClean="0">
                        <a:solidFill>
                          <a:schemeClr val="tx1"/>
                        </a:solidFill>
                        <a:effectLst/>
                        <a:latin typeface="+mn-lt"/>
                        <a:ea typeface="+mn-ea"/>
                        <a:cs typeface="+mn-cs"/>
                      </a:endParaRPr>
                    </a:p>
                    <a:p>
                      <a:pPr lvl="0">
                        <a:lnSpc>
                          <a:spcPct val="130000"/>
                        </a:lnSpc>
                      </a:pPr>
                      <a:r>
                        <a:rPr kumimoji="1" lang="ja-JP" altLang="ja-JP" sz="1050" b="1" u="sng" kern="1200" dirty="0" smtClean="0">
                          <a:solidFill>
                            <a:schemeClr val="tx1"/>
                          </a:solidFill>
                          <a:effectLst/>
                          <a:latin typeface="+mn-lt"/>
                          <a:ea typeface="+mn-ea"/>
                          <a:cs typeface="+mn-cs"/>
                        </a:rPr>
                        <a:t>第二部：　アニメ―ションと画面切替の</a:t>
                      </a:r>
                      <a:r>
                        <a:rPr kumimoji="1" lang="ja-JP" altLang="en-US" sz="1050" b="1" u="sng" kern="1200" dirty="0" smtClean="0">
                          <a:solidFill>
                            <a:schemeClr val="tx1"/>
                          </a:solidFill>
                          <a:effectLst/>
                          <a:latin typeface="+mn-lt"/>
                          <a:ea typeface="+mn-ea"/>
                          <a:cs typeface="+mn-cs"/>
                        </a:rPr>
                        <a:t>理論と、パワポの応用テクニック</a:t>
                      </a:r>
                      <a:endParaRPr kumimoji="1" lang="ja-JP" altLang="ja-JP" sz="1050" kern="1200" dirty="0" smtClean="0">
                        <a:solidFill>
                          <a:schemeClr val="tx1"/>
                        </a:solidFill>
                        <a:effectLst/>
                        <a:latin typeface="+mn-lt"/>
                        <a:ea typeface="+mn-ea"/>
                        <a:cs typeface="+mn-cs"/>
                      </a:endParaRPr>
                    </a:p>
                    <a:p>
                      <a:pPr marL="17145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聞き手の理解を促進する</a:t>
                      </a:r>
                      <a:r>
                        <a:rPr kumimoji="1" lang="ja-JP" altLang="en-US" sz="1050" kern="1200" dirty="0" smtClean="0">
                          <a:solidFill>
                            <a:schemeClr val="tx1"/>
                          </a:solidFill>
                          <a:effectLst/>
                          <a:latin typeface="+mn-lt"/>
                          <a:ea typeface="+mn-ea"/>
                          <a:cs typeface="+mn-cs"/>
                        </a:rPr>
                        <a:t>アニメーション</a:t>
                      </a:r>
                      <a:r>
                        <a:rPr kumimoji="1" lang="ja-JP" altLang="ja-JP" sz="1050" kern="1200" dirty="0" smtClean="0">
                          <a:solidFill>
                            <a:schemeClr val="tx1"/>
                          </a:solidFill>
                          <a:effectLst/>
                          <a:latin typeface="+mn-lt"/>
                          <a:ea typeface="+mn-ea"/>
                          <a:cs typeface="+mn-cs"/>
                        </a:rPr>
                        <a:t>のルール</a:t>
                      </a: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文字の定番アニメ―ションと複数アニメーションの組み合わせ</a:t>
                      </a:r>
                      <a:r>
                        <a:rPr kumimoji="1" lang="ja-JP" altLang="en-US" sz="1050" kern="1200" dirty="0" smtClean="0">
                          <a:solidFill>
                            <a:schemeClr val="tx1"/>
                          </a:solidFill>
                          <a:effectLst/>
                          <a:latin typeface="+mn-lt"/>
                          <a:ea typeface="+mn-ea"/>
                          <a:cs typeface="+mn-cs"/>
                        </a:rPr>
                        <a:t>（実践）</a:t>
                      </a:r>
                      <a:endParaRPr kumimoji="1" lang="ja-JP" altLang="ja-JP" sz="1050" kern="1200" dirty="0" smtClean="0">
                        <a:solidFill>
                          <a:schemeClr val="tx1"/>
                        </a:solidFill>
                        <a:effectLst/>
                        <a:latin typeface="+mn-lt"/>
                        <a:ea typeface="+mn-ea"/>
                        <a:cs typeface="+mn-cs"/>
                      </a:endParaRP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図形の定番アニメーションと複数アニメーションの組み合わせ</a:t>
                      </a:r>
                      <a:r>
                        <a:rPr kumimoji="1" lang="ja-JP" altLang="en-US" sz="1050" kern="1200" dirty="0" smtClean="0">
                          <a:solidFill>
                            <a:schemeClr val="tx1"/>
                          </a:solidFill>
                          <a:effectLst/>
                          <a:latin typeface="+mn-lt"/>
                          <a:ea typeface="+mn-ea"/>
                          <a:cs typeface="+mn-cs"/>
                        </a:rPr>
                        <a:t>（実践）</a:t>
                      </a:r>
                      <a:endParaRPr kumimoji="1" lang="ja-JP" altLang="ja-JP" sz="1050" kern="1200" dirty="0" smtClean="0">
                        <a:solidFill>
                          <a:schemeClr val="tx1"/>
                        </a:solidFill>
                        <a:effectLst/>
                        <a:latin typeface="+mn-lt"/>
                        <a:ea typeface="+mn-ea"/>
                        <a:cs typeface="+mn-cs"/>
                      </a:endParaRP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サンプルスライドにアニメーションを設定する（実践）</a:t>
                      </a:r>
                    </a:p>
                    <a:p>
                      <a:pPr marL="171450" lvl="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画面切替のルールと設定（実践）</a:t>
                      </a:r>
                    </a:p>
                    <a:p>
                      <a:pPr>
                        <a:lnSpc>
                          <a:spcPct val="130000"/>
                        </a:lnSpc>
                      </a:pPr>
                      <a:r>
                        <a:rPr kumimoji="1" lang="en-US" altLang="ja-JP" sz="1050" kern="1200" dirty="0" smtClean="0">
                          <a:solidFill>
                            <a:schemeClr val="tx1"/>
                          </a:solidFill>
                          <a:effectLst/>
                          <a:latin typeface="+mn-lt"/>
                          <a:ea typeface="+mn-ea"/>
                          <a:cs typeface="+mn-cs"/>
                        </a:rPr>
                        <a:t> </a:t>
                      </a:r>
                      <a:endParaRPr kumimoji="1" lang="ja-JP" altLang="ja-JP" sz="1050" kern="1200" dirty="0" smtClean="0">
                        <a:solidFill>
                          <a:schemeClr val="tx1"/>
                        </a:solidFill>
                        <a:effectLst/>
                        <a:latin typeface="+mn-lt"/>
                        <a:ea typeface="+mn-ea"/>
                        <a:cs typeface="+mn-cs"/>
                      </a:endParaRPr>
                    </a:p>
                    <a:p>
                      <a:pPr lvl="0">
                        <a:lnSpc>
                          <a:spcPct val="130000"/>
                        </a:lnSpc>
                      </a:pPr>
                      <a:r>
                        <a:rPr kumimoji="1" lang="ja-JP" altLang="ja-JP" sz="1050" b="1" u="sng" kern="1200" dirty="0" smtClean="0">
                          <a:solidFill>
                            <a:schemeClr val="tx1"/>
                          </a:solidFill>
                          <a:effectLst/>
                          <a:latin typeface="+mn-lt"/>
                          <a:ea typeface="+mn-ea"/>
                          <a:cs typeface="+mn-cs"/>
                        </a:rPr>
                        <a:t>第三部：　スライドの</a:t>
                      </a:r>
                      <a:r>
                        <a:rPr kumimoji="1" lang="en-US" altLang="ja-JP" sz="1050" b="1" u="sng" kern="1200" dirty="0" smtClean="0">
                          <a:solidFill>
                            <a:schemeClr val="tx1"/>
                          </a:solidFill>
                          <a:effectLst/>
                          <a:latin typeface="+mn-lt"/>
                          <a:ea typeface="+mn-ea"/>
                          <a:cs typeface="+mn-cs"/>
                        </a:rPr>
                        <a:t>Before After</a:t>
                      </a:r>
                      <a:r>
                        <a:rPr kumimoji="1" lang="ja-JP" altLang="ja-JP" sz="1050" b="1" u="sng" kern="1200" dirty="0" smtClean="0">
                          <a:solidFill>
                            <a:schemeClr val="tx1"/>
                          </a:solidFill>
                          <a:effectLst/>
                          <a:latin typeface="+mn-lt"/>
                          <a:ea typeface="+mn-ea"/>
                          <a:cs typeface="+mn-cs"/>
                        </a:rPr>
                        <a:t>で実践力を育成する</a:t>
                      </a:r>
                      <a:endParaRPr kumimoji="1" lang="ja-JP" altLang="ja-JP" sz="1050" kern="1200" dirty="0" smtClean="0">
                        <a:solidFill>
                          <a:schemeClr val="tx1"/>
                        </a:solidFill>
                        <a:effectLst/>
                        <a:latin typeface="+mn-lt"/>
                        <a:ea typeface="+mn-ea"/>
                        <a:cs typeface="+mn-cs"/>
                      </a:endParaRPr>
                    </a:p>
                    <a:p>
                      <a:pPr marL="171450" indent="-171450">
                        <a:lnSpc>
                          <a:spcPct val="130000"/>
                        </a:lnSpc>
                        <a:buFont typeface="Wingdings" panose="05000000000000000000" pitchFamily="2" charset="2"/>
                        <a:buChar char="n"/>
                      </a:pPr>
                      <a:r>
                        <a:rPr kumimoji="1" lang="ja-JP" altLang="ja-JP" sz="1050" kern="1200" dirty="0" smtClean="0">
                          <a:solidFill>
                            <a:schemeClr val="tx1"/>
                          </a:solidFill>
                          <a:effectLst/>
                          <a:latin typeface="+mn-lt"/>
                          <a:ea typeface="+mn-ea"/>
                          <a:cs typeface="+mn-cs"/>
                        </a:rPr>
                        <a:t>サンプルスライド</a:t>
                      </a:r>
                      <a:r>
                        <a:rPr kumimoji="1" lang="ja-JP" altLang="en-US" sz="1050" kern="1200" dirty="0" smtClean="0">
                          <a:solidFill>
                            <a:schemeClr val="tx1"/>
                          </a:solidFill>
                          <a:effectLst/>
                          <a:latin typeface="+mn-lt"/>
                          <a:ea typeface="+mn-ea"/>
                          <a:cs typeface="+mn-cs"/>
                        </a:rPr>
                        <a:t>（</a:t>
                      </a:r>
                      <a:r>
                        <a:rPr kumimoji="1" lang="en-US" altLang="ja-JP" sz="1050" kern="1200" dirty="0" smtClean="0">
                          <a:solidFill>
                            <a:schemeClr val="tx1"/>
                          </a:solidFill>
                          <a:effectLst/>
                          <a:latin typeface="+mn-lt"/>
                          <a:ea typeface="+mn-ea"/>
                          <a:cs typeface="+mn-cs"/>
                        </a:rPr>
                        <a:t>Before</a:t>
                      </a:r>
                      <a:r>
                        <a:rPr kumimoji="1" lang="ja-JP" altLang="en-US" sz="1050" kern="1200" dirty="0" smtClean="0">
                          <a:solidFill>
                            <a:schemeClr val="tx1"/>
                          </a:solidFill>
                          <a:effectLst/>
                          <a:latin typeface="+mn-lt"/>
                          <a:ea typeface="+mn-ea"/>
                          <a:cs typeface="+mn-cs"/>
                        </a:rPr>
                        <a:t>）</a:t>
                      </a:r>
                      <a:r>
                        <a:rPr kumimoji="1" lang="ja-JP" altLang="ja-JP" sz="1050" kern="1200" dirty="0" smtClean="0">
                          <a:solidFill>
                            <a:schemeClr val="tx1"/>
                          </a:solidFill>
                          <a:effectLst/>
                          <a:latin typeface="+mn-lt"/>
                          <a:ea typeface="+mn-ea"/>
                          <a:cs typeface="+mn-cs"/>
                        </a:rPr>
                        <a:t>を一緒に修正し、模範サンプル（</a:t>
                      </a:r>
                      <a:r>
                        <a:rPr kumimoji="1" lang="en-US" altLang="ja-JP" sz="1050" kern="1200" dirty="0" smtClean="0">
                          <a:solidFill>
                            <a:schemeClr val="tx1"/>
                          </a:solidFill>
                          <a:effectLst/>
                          <a:latin typeface="+mn-lt"/>
                          <a:ea typeface="+mn-ea"/>
                          <a:cs typeface="+mn-cs"/>
                        </a:rPr>
                        <a:t>After</a:t>
                      </a:r>
                      <a:r>
                        <a:rPr kumimoji="1" lang="ja-JP" altLang="ja-JP" sz="1050" kern="1200" dirty="0" smtClean="0">
                          <a:solidFill>
                            <a:schemeClr val="tx1"/>
                          </a:solidFill>
                          <a:effectLst/>
                          <a:latin typeface="+mn-lt"/>
                          <a:ea typeface="+mn-ea"/>
                          <a:cs typeface="+mn-cs"/>
                        </a:rPr>
                        <a:t>）を考察する（実践）</a:t>
                      </a:r>
                    </a:p>
                    <a:p>
                      <a:pPr>
                        <a:lnSpc>
                          <a:spcPct val="130000"/>
                        </a:lnSpc>
                      </a:pPr>
                      <a:r>
                        <a:rPr kumimoji="1" lang="ja-JP" altLang="ja-JP" sz="1050" kern="1200" dirty="0" smtClean="0">
                          <a:solidFill>
                            <a:schemeClr val="tx1"/>
                          </a:solidFill>
                          <a:effectLst/>
                          <a:latin typeface="+mn-lt"/>
                          <a:ea typeface="+mn-ea"/>
                          <a:cs typeface="+mn-cs"/>
                        </a:rPr>
                        <a:t>※サンプルスライドは、御社テンプレート</a:t>
                      </a:r>
                      <a:r>
                        <a:rPr kumimoji="1" lang="ja-JP" altLang="en-US" sz="1050" kern="1200" dirty="0" smtClean="0">
                          <a:solidFill>
                            <a:schemeClr val="tx1"/>
                          </a:solidFill>
                          <a:effectLst/>
                          <a:latin typeface="+mn-lt"/>
                          <a:ea typeface="+mn-ea"/>
                          <a:cs typeface="+mn-cs"/>
                        </a:rPr>
                        <a:t>や実際に使用されているスライド</a:t>
                      </a:r>
                      <a:r>
                        <a:rPr kumimoji="1" lang="ja-JP" altLang="ja-JP" sz="1050" kern="1200" dirty="0" smtClean="0">
                          <a:solidFill>
                            <a:schemeClr val="tx1"/>
                          </a:solidFill>
                          <a:effectLst/>
                          <a:latin typeface="+mn-lt"/>
                          <a:ea typeface="+mn-ea"/>
                          <a:cs typeface="+mn-cs"/>
                        </a:rPr>
                        <a:t>で</a:t>
                      </a:r>
                      <a:r>
                        <a:rPr kumimoji="1" lang="ja-JP" altLang="en-US" sz="1050" kern="1200" dirty="0" smtClean="0">
                          <a:solidFill>
                            <a:schemeClr val="tx1"/>
                          </a:solidFill>
                          <a:effectLst/>
                          <a:latin typeface="+mn-lt"/>
                          <a:ea typeface="+mn-ea"/>
                          <a:cs typeface="+mn-cs"/>
                        </a:rPr>
                        <a:t>、</a:t>
                      </a:r>
                      <a:r>
                        <a:rPr kumimoji="1" lang="ja-JP" altLang="ja-JP" sz="1050" kern="1200" dirty="0" smtClean="0">
                          <a:solidFill>
                            <a:schemeClr val="tx1"/>
                          </a:solidFill>
                          <a:effectLst/>
                          <a:latin typeface="+mn-lt"/>
                          <a:ea typeface="+mn-ea"/>
                          <a:cs typeface="+mn-cs"/>
                        </a:rPr>
                        <a:t>実施</a:t>
                      </a:r>
                      <a:r>
                        <a:rPr kumimoji="1" lang="ja-JP" altLang="en-US" sz="1050" kern="1200" dirty="0" smtClean="0">
                          <a:solidFill>
                            <a:schemeClr val="tx1"/>
                          </a:solidFill>
                          <a:effectLst/>
                          <a:latin typeface="+mn-lt"/>
                          <a:ea typeface="+mn-ea"/>
                          <a:cs typeface="+mn-cs"/>
                        </a:rPr>
                        <a:t>が</a:t>
                      </a:r>
                      <a:r>
                        <a:rPr kumimoji="1" lang="ja-JP" altLang="ja-JP" sz="1050" kern="1200" dirty="0" smtClean="0">
                          <a:solidFill>
                            <a:schemeClr val="tx1"/>
                          </a:solidFill>
                          <a:effectLst/>
                          <a:latin typeface="+mn-lt"/>
                          <a:ea typeface="+mn-ea"/>
                          <a:cs typeface="+mn-cs"/>
                        </a:rPr>
                        <a:t>可能</a:t>
                      </a:r>
                      <a:r>
                        <a:rPr kumimoji="1" lang="ja-JP" altLang="en-US" sz="1050" kern="1200" dirty="0" smtClean="0">
                          <a:solidFill>
                            <a:schemeClr val="tx1"/>
                          </a:solidFill>
                          <a:effectLst/>
                          <a:latin typeface="+mn-lt"/>
                          <a:ea typeface="+mn-ea"/>
                          <a:cs typeface="+mn-cs"/>
                        </a:rPr>
                        <a:t>です。</a:t>
                      </a:r>
                      <a:endParaRPr kumimoji="1" lang="ja-JP" altLang="ja-JP" sz="1050" kern="1200" dirty="0">
                        <a:solidFill>
                          <a:schemeClr val="tx1"/>
                        </a:solidFill>
                        <a:effectLst/>
                        <a:latin typeface="+mn-lt"/>
                        <a:ea typeface="+mn-ea"/>
                        <a:cs typeface="+mn-cs"/>
                      </a:endParaRPr>
                    </a:p>
                  </a:txBody>
                  <a:tcPr marL="144000" marR="108000" marT="10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58519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メイリオ＆Segoe">
      <a:majorFont>
        <a:latin typeface="Segoe UI Semibold"/>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249</Words>
  <Application>Microsoft Office PowerPoint</Application>
  <PresentationFormat>A4 210 x 297 mm</PresentationFormat>
  <Paragraphs>58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Arial</vt:lpstr>
      <vt:lpstr>Calibri</vt:lpstr>
      <vt:lpstr>Segoe UI</vt:lpstr>
      <vt:lpstr>Segoe UI Semibold</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Maki Ichikawa</dc:creator>
  <cp:lastModifiedBy>Maki Ichikawa</cp:lastModifiedBy>
  <cp:revision>39</cp:revision>
  <cp:lastPrinted>2016-01-20T01:40:42Z</cp:lastPrinted>
  <dcterms:created xsi:type="dcterms:W3CDTF">2015-08-31T23:45:56Z</dcterms:created>
  <dcterms:modified xsi:type="dcterms:W3CDTF">2016-01-31T04:30:02Z</dcterms:modified>
</cp:coreProperties>
</file>