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ags/tag5.xml" ContentType="application/vnd.openxmlformats-officedocument.presentationml.tag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834" r:id="rId2"/>
    <p:sldId id="785" r:id="rId3"/>
    <p:sldId id="861" r:id="rId4"/>
    <p:sldId id="776" r:id="rId5"/>
    <p:sldId id="857" r:id="rId6"/>
    <p:sldId id="860" r:id="rId7"/>
    <p:sldId id="846" r:id="rId8"/>
    <p:sldId id="847" r:id="rId9"/>
    <p:sldId id="843" r:id="rId10"/>
    <p:sldId id="820" r:id="rId11"/>
    <p:sldId id="817" r:id="rId12"/>
    <p:sldId id="841" r:id="rId13"/>
    <p:sldId id="862" r:id="rId14"/>
    <p:sldId id="849" r:id="rId15"/>
    <p:sldId id="856" r:id="rId16"/>
    <p:sldId id="787" r:id="rId17"/>
    <p:sldId id="571" r:id="rId18"/>
    <p:sldId id="803" r:id="rId19"/>
    <p:sldId id="689" r:id="rId20"/>
    <p:sldId id="805" r:id="rId21"/>
    <p:sldId id="804" r:id="rId22"/>
    <p:sldId id="826" r:id="rId23"/>
    <p:sldId id="854" r:id="rId24"/>
    <p:sldId id="863" r:id="rId25"/>
    <p:sldId id="850" r:id="rId26"/>
    <p:sldId id="851" r:id="rId27"/>
    <p:sldId id="852" r:id="rId28"/>
    <p:sldId id="780" r:id="rId29"/>
    <p:sldId id="729" r:id="rId30"/>
    <p:sldId id="827" r:id="rId31"/>
    <p:sldId id="831" r:id="rId32"/>
    <p:sldId id="816" r:id="rId33"/>
    <p:sldId id="813" r:id="rId34"/>
    <p:sldId id="806" r:id="rId35"/>
    <p:sldId id="812" r:id="rId36"/>
    <p:sldId id="864" r:id="rId37"/>
  </p:sldIdLst>
  <p:sldSz cx="9144000" cy="6858000" type="screen4x3"/>
  <p:notesSz cx="7102475" cy="10233025"/>
  <p:defaultTextStyle>
    <a:defPPr>
      <a:defRPr lang="ja-JP"/>
    </a:defPPr>
    <a:lvl1pPr algn="l" rtl="0" eaLnBrk="0" fontAlgn="ctr" hangingPunct="0">
      <a:spcBef>
        <a:spcPct val="0"/>
      </a:spcBef>
      <a:spcAft>
        <a:spcPct val="0"/>
      </a:spcAft>
      <a:defRPr kumimoji="1" sz="4400" kern="1200">
        <a:solidFill>
          <a:schemeClr val="accent2"/>
        </a:solidFill>
        <a:latin typeface="Verdana" pitchFamily="34" charset="0"/>
        <a:ea typeface="MS UI Gothic" pitchFamily="50" charset="-128"/>
        <a:cs typeface="+mn-cs"/>
      </a:defRPr>
    </a:lvl1pPr>
    <a:lvl2pPr marL="457200" algn="l" rtl="0" eaLnBrk="0" fontAlgn="ctr" hangingPunct="0">
      <a:spcBef>
        <a:spcPct val="0"/>
      </a:spcBef>
      <a:spcAft>
        <a:spcPct val="0"/>
      </a:spcAft>
      <a:defRPr kumimoji="1" sz="4400" kern="1200">
        <a:solidFill>
          <a:schemeClr val="accent2"/>
        </a:solidFill>
        <a:latin typeface="Verdana" pitchFamily="34" charset="0"/>
        <a:ea typeface="MS UI Gothic" pitchFamily="50" charset="-128"/>
        <a:cs typeface="+mn-cs"/>
      </a:defRPr>
    </a:lvl2pPr>
    <a:lvl3pPr marL="914400" algn="l" rtl="0" eaLnBrk="0" fontAlgn="ctr" hangingPunct="0">
      <a:spcBef>
        <a:spcPct val="0"/>
      </a:spcBef>
      <a:spcAft>
        <a:spcPct val="0"/>
      </a:spcAft>
      <a:defRPr kumimoji="1" sz="4400" kern="1200">
        <a:solidFill>
          <a:schemeClr val="accent2"/>
        </a:solidFill>
        <a:latin typeface="Verdana" pitchFamily="34" charset="0"/>
        <a:ea typeface="MS UI Gothic" pitchFamily="50" charset="-128"/>
        <a:cs typeface="+mn-cs"/>
      </a:defRPr>
    </a:lvl3pPr>
    <a:lvl4pPr marL="1371600" algn="l" rtl="0" eaLnBrk="0" fontAlgn="ctr" hangingPunct="0">
      <a:spcBef>
        <a:spcPct val="0"/>
      </a:spcBef>
      <a:spcAft>
        <a:spcPct val="0"/>
      </a:spcAft>
      <a:defRPr kumimoji="1" sz="4400" kern="1200">
        <a:solidFill>
          <a:schemeClr val="accent2"/>
        </a:solidFill>
        <a:latin typeface="Verdana" pitchFamily="34" charset="0"/>
        <a:ea typeface="MS UI Gothic" pitchFamily="50" charset="-128"/>
        <a:cs typeface="+mn-cs"/>
      </a:defRPr>
    </a:lvl4pPr>
    <a:lvl5pPr marL="1828800" algn="l" rtl="0" eaLnBrk="0" fontAlgn="ctr" hangingPunct="0">
      <a:spcBef>
        <a:spcPct val="0"/>
      </a:spcBef>
      <a:spcAft>
        <a:spcPct val="0"/>
      </a:spcAft>
      <a:defRPr kumimoji="1" sz="4400" kern="1200">
        <a:solidFill>
          <a:schemeClr val="accent2"/>
        </a:solidFill>
        <a:latin typeface="Verdana" pitchFamily="34" charset="0"/>
        <a:ea typeface="MS UI Gothic" pitchFamily="50" charset="-128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accent2"/>
        </a:solidFill>
        <a:latin typeface="Verdana" pitchFamily="34" charset="0"/>
        <a:ea typeface="MS UI Gothic" pitchFamily="50" charset="-128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accent2"/>
        </a:solidFill>
        <a:latin typeface="Verdana" pitchFamily="34" charset="0"/>
        <a:ea typeface="MS UI Gothic" pitchFamily="50" charset="-128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accent2"/>
        </a:solidFill>
        <a:latin typeface="Verdana" pitchFamily="34" charset="0"/>
        <a:ea typeface="MS UI Gothic" pitchFamily="50" charset="-128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accent2"/>
        </a:solidFill>
        <a:latin typeface="Verdana" pitchFamily="34" charset="0"/>
        <a:ea typeface="MS UI Gothic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55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CC"/>
    <a:srgbClr val="FFFF99"/>
    <a:srgbClr val="FF0303"/>
    <a:srgbClr val="FFB54A"/>
    <a:srgbClr val="97C9FF"/>
    <a:srgbClr val="87E8FF"/>
    <a:srgbClr val="B3F1FF"/>
    <a:srgbClr val="FF0000"/>
    <a:srgbClr val="0066FF"/>
    <a:srgbClr val="3333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0157" autoAdjust="0"/>
    <p:restoredTop sz="94610" autoAdjust="0"/>
  </p:normalViewPr>
  <p:slideViewPr>
    <p:cSldViewPr>
      <p:cViewPr varScale="1">
        <p:scale>
          <a:sx n="72" d="100"/>
          <a:sy n="72" d="100"/>
        </p:scale>
        <p:origin x="-739" y="-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4539"/>
    </p:cViewPr>
  </p:sorterViewPr>
  <p:notesViewPr>
    <p:cSldViewPr>
      <p:cViewPr varScale="1">
        <p:scale>
          <a:sx n="27" d="100"/>
          <a:sy n="27" d="100"/>
        </p:scale>
        <p:origin x="-2448" y="-106"/>
      </p:cViewPr>
      <p:guideLst>
        <p:guide orient="horz" pos="3222"/>
        <p:guide pos="223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2531;&#12509;\Documents\&#12489;&#12461;&#12517;&#12513;&#12531;&#12488;\&#12475;&#12511;&#12490;&#12540;&#38306;&#36899;\&#20869;&#30000;&#27915;&#34892;\&#12522;&#12473;&#12461;&#12540;&#24910;&#37325;&#34892;&#21205;&#24046;&#12464;&#12521;&#12501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NPO\Documents\&#12510;&#12452;&#12489;&#12461;&#12517;&#12513;&#12531;&#12488;\&#12475;&#12511;&#12490;&#12540;&#38306;&#36899;\&#12410;&#12523;&#12477;&#12531;\&#23500;&#22763;&#29987;&#26989;\4M5E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title>
      <c:tx>
        <c:rich>
          <a:bodyPr/>
          <a:lstStyle/>
          <a:p>
            <a:pPr>
              <a:defRPr sz="2800"/>
            </a:pPr>
            <a:r>
              <a:rPr lang="ja-JP" altLang="en-US" sz="2800" dirty="0"/>
              <a:t>危険行為を実行する確立</a:t>
            </a:r>
          </a:p>
        </c:rich>
      </c:tx>
      <c:layout/>
      <c:spPr>
        <a:solidFill>
          <a:schemeClr val="bg1"/>
        </a:solidFill>
      </c:spPr>
    </c:title>
    <c:plotArea>
      <c:layout>
        <c:manualLayout>
          <c:layoutTarget val="inner"/>
          <c:xMode val="edge"/>
          <c:yMode val="edge"/>
          <c:x val="0.10917601125551936"/>
          <c:y val="0.15612293761699544"/>
          <c:w val="0.86536229868016534"/>
          <c:h val="0.68133124552612767"/>
        </c:manualLayout>
      </c:layout>
      <c:lineChart>
        <c:grouping val="standard"/>
        <c:ser>
          <c:idx val="0"/>
          <c:order val="0"/>
          <c:tx>
            <c:strRef>
              <c:f>'Sheet1 (3)'!$A$4</c:f>
              <c:strCache>
                <c:ptCount val="1"/>
                <c:pt idx="0">
                  <c:v>リスキー派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diamond"/>
            <c:size val="11"/>
            <c:spPr>
              <a:solidFill>
                <a:srgbClr val="FF0000"/>
              </a:solidFill>
              <a:ln w="50800"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'Sheet1 (3)'!$B$3:$U$3</c:f>
              <c:strCache>
                <c:ptCount val="20"/>
                <c:pt idx="0">
                  <c:v>①</c:v>
                </c:pt>
                <c:pt idx="1">
                  <c:v>②</c:v>
                </c:pt>
                <c:pt idx="2">
                  <c:v>③</c:v>
                </c:pt>
                <c:pt idx="3">
                  <c:v>④</c:v>
                </c:pt>
                <c:pt idx="4">
                  <c:v>⑤</c:v>
                </c:pt>
                <c:pt idx="5">
                  <c:v>⑥</c:v>
                </c:pt>
                <c:pt idx="6">
                  <c:v>⑦</c:v>
                </c:pt>
                <c:pt idx="7">
                  <c:v>⑧</c:v>
                </c:pt>
                <c:pt idx="8">
                  <c:v>⑨</c:v>
                </c:pt>
                <c:pt idx="9">
                  <c:v>⑩</c:v>
                </c:pt>
                <c:pt idx="10">
                  <c:v>⑪</c:v>
                </c:pt>
                <c:pt idx="11">
                  <c:v>⑫</c:v>
                </c:pt>
                <c:pt idx="12">
                  <c:v>⑬</c:v>
                </c:pt>
                <c:pt idx="13">
                  <c:v>⑭</c:v>
                </c:pt>
                <c:pt idx="14">
                  <c:v>⑮</c:v>
                </c:pt>
                <c:pt idx="15">
                  <c:v>⑯</c:v>
                </c:pt>
                <c:pt idx="16">
                  <c:v>⑰</c:v>
                </c:pt>
                <c:pt idx="17">
                  <c:v>⑱</c:v>
                </c:pt>
                <c:pt idx="18">
                  <c:v>⑲</c:v>
                </c:pt>
                <c:pt idx="19">
                  <c:v>⑳</c:v>
                </c:pt>
              </c:strCache>
            </c:strRef>
          </c:cat>
          <c:val>
            <c:numRef>
              <c:f>'Sheet1 (3)'!$B$4:$U$4</c:f>
              <c:numCache>
                <c:formatCode>General</c:formatCode>
                <c:ptCount val="20"/>
                <c:pt idx="0">
                  <c:v>85</c:v>
                </c:pt>
                <c:pt idx="1">
                  <c:v>83</c:v>
                </c:pt>
                <c:pt idx="2">
                  <c:v>83</c:v>
                </c:pt>
                <c:pt idx="3">
                  <c:v>80</c:v>
                </c:pt>
                <c:pt idx="4">
                  <c:v>70</c:v>
                </c:pt>
                <c:pt idx="5">
                  <c:v>70</c:v>
                </c:pt>
                <c:pt idx="6">
                  <c:v>85</c:v>
                </c:pt>
                <c:pt idx="7">
                  <c:v>75</c:v>
                </c:pt>
                <c:pt idx="8">
                  <c:v>70</c:v>
                </c:pt>
                <c:pt idx="9">
                  <c:v>60</c:v>
                </c:pt>
                <c:pt idx="10">
                  <c:v>65</c:v>
                </c:pt>
                <c:pt idx="11">
                  <c:v>80</c:v>
                </c:pt>
                <c:pt idx="12">
                  <c:v>50</c:v>
                </c:pt>
                <c:pt idx="13">
                  <c:v>55</c:v>
                </c:pt>
                <c:pt idx="14">
                  <c:v>35</c:v>
                </c:pt>
                <c:pt idx="15">
                  <c:v>30</c:v>
                </c:pt>
                <c:pt idx="16">
                  <c:v>25</c:v>
                </c:pt>
                <c:pt idx="17">
                  <c:v>35</c:v>
                </c:pt>
                <c:pt idx="18">
                  <c:v>30</c:v>
                </c:pt>
                <c:pt idx="19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89-4B09-BA60-2F1ED64EFC86}"/>
            </c:ext>
          </c:extLst>
        </c:ser>
        <c:ser>
          <c:idx val="1"/>
          <c:order val="1"/>
          <c:tx>
            <c:strRef>
              <c:f>'Sheet1 (3)'!$A$5</c:f>
              <c:strCache>
                <c:ptCount val="1"/>
                <c:pt idx="0">
                  <c:v>慎重派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circle"/>
            <c:size val="11"/>
            <c:spPr>
              <a:solidFill>
                <a:srgbClr val="0070C0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'Sheet1 (3)'!$B$3:$U$3</c:f>
              <c:strCache>
                <c:ptCount val="20"/>
                <c:pt idx="0">
                  <c:v>①</c:v>
                </c:pt>
                <c:pt idx="1">
                  <c:v>②</c:v>
                </c:pt>
                <c:pt idx="2">
                  <c:v>③</c:v>
                </c:pt>
                <c:pt idx="3">
                  <c:v>④</c:v>
                </c:pt>
                <c:pt idx="4">
                  <c:v>⑤</c:v>
                </c:pt>
                <c:pt idx="5">
                  <c:v>⑥</c:v>
                </c:pt>
                <c:pt idx="6">
                  <c:v>⑦</c:v>
                </c:pt>
                <c:pt idx="7">
                  <c:v>⑧</c:v>
                </c:pt>
                <c:pt idx="8">
                  <c:v>⑨</c:v>
                </c:pt>
                <c:pt idx="9">
                  <c:v>⑩</c:v>
                </c:pt>
                <c:pt idx="10">
                  <c:v>⑪</c:v>
                </c:pt>
                <c:pt idx="11">
                  <c:v>⑫</c:v>
                </c:pt>
                <c:pt idx="12">
                  <c:v>⑬</c:v>
                </c:pt>
                <c:pt idx="13">
                  <c:v>⑭</c:v>
                </c:pt>
                <c:pt idx="14">
                  <c:v>⑮</c:v>
                </c:pt>
                <c:pt idx="15">
                  <c:v>⑯</c:v>
                </c:pt>
                <c:pt idx="16">
                  <c:v>⑰</c:v>
                </c:pt>
                <c:pt idx="17">
                  <c:v>⑱</c:v>
                </c:pt>
                <c:pt idx="18">
                  <c:v>⑲</c:v>
                </c:pt>
                <c:pt idx="19">
                  <c:v>⑳</c:v>
                </c:pt>
              </c:strCache>
            </c:strRef>
          </c:cat>
          <c:val>
            <c:numRef>
              <c:f>'Sheet1 (3)'!$B$5:$U$5</c:f>
              <c:numCache>
                <c:formatCode>General</c:formatCode>
                <c:ptCount val="20"/>
                <c:pt idx="0">
                  <c:v>70</c:v>
                </c:pt>
                <c:pt idx="1">
                  <c:v>70</c:v>
                </c:pt>
                <c:pt idx="2">
                  <c:v>65</c:v>
                </c:pt>
                <c:pt idx="3">
                  <c:v>65</c:v>
                </c:pt>
                <c:pt idx="4">
                  <c:v>60</c:v>
                </c:pt>
                <c:pt idx="5">
                  <c:v>60</c:v>
                </c:pt>
                <c:pt idx="6">
                  <c:v>55</c:v>
                </c:pt>
                <c:pt idx="7">
                  <c:v>55</c:v>
                </c:pt>
                <c:pt idx="8">
                  <c:v>55</c:v>
                </c:pt>
                <c:pt idx="9">
                  <c:v>50</c:v>
                </c:pt>
                <c:pt idx="10">
                  <c:v>45</c:v>
                </c:pt>
                <c:pt idx="11">
                  <c:v>35</c:v>
                </c:pt>
                <c:pt idx="12">
                  <c:v>35</c:v>
                </c:pt>
                <c:pt idx="13">
                  <c:v>30</c:v>
                </c:pt>
                <c:pt idx="14">
                  <c:v>20</c:v>
                </c:pt>
                <c:pt idx="15">
                  <c:v>15</c:v>
                </c:pt>
                <c:pt idx="16">
                  <c:v>15</c:v>
                </c:pt>
                <c:pt idx="17">
                  <c:v>10</c:v>
                </c:pt>
                <c:pt idx="18">
                  <c:v>10</c:v>
                </c:pt>
                <c:pt idx="19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B89-4B09-BA60-2F1ED64EFC86}"/>
            </c:ext>
          </c:extLst>
        </c:ser>
        <c:dLbls>
          <c:showVal val="1"/>
        </c:dLbls>
        <c:marker val="1"/>
        <c:axId val="189249024"/>
        <c:axId val="190157568"/>
      </c:lineChart>
      <c:catAx>
        <c:axId val="1892490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ja-JP" altLang="en-US" sz="1800"/>
                  <a:t>危険行為の番号</a:t>
                </a:r>
              </a:p>
            </c:rich>
          </c:tx>
          <c:layout/>
        </c:title>
        <c:numFmt formatCode="General" sourceLinked="0"/>
        <c:majorTickMark val="none"/>
        <c:tickLblPos val="nextTo"/>
        <c:txPr>
          <a:bodyPr/>
          <a:lstStyle/>
          <a:p>
            <a:pPr>
              <a:defRPr sz="2000"/>
            </a:pPr>
            <a:endParaRPr lang="ja-JP"/>
          </a:p>
        </c:txPr>
        <c:crossAx val="190157568"/>
        <c:crosses val="autoZero"/>
        <c:auto val="1"/>
        <c:lblAlgn val="ctr"/>
        <c:lblOffset val="100"/>
      </c:catAx>
      <c:valAx>
        <c:axId val="190157568"/>
        <c:scaling>
          <c:orientation val="minMax"/>
        </c:scaling>
        <c:axPos val="l"/>
        <c:majorGridlines/>
        <c:title>
          <c:tx>
            <c:rich>
              <a:bodyPr rot="0" vert="wordArtVertRtl"/>
              <a:lstStyle/>
              <a:p>
                <a:pPr>
                  <a:defRPr sz="2000"/>
                </a:pPr>
                <a:r>
                  <a:rPr lang="ja-JP" altLang="en-US" sz="2000"/>
                  <a:t>％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2000" baseline="0">
                <a:solidFill>
                  <a:schemeClr val="tx1"/>
                </a:solidFill>
              </a:defRPr>
            </a:pPr>
            <a:endParaRPr lang="ja-JP"/>
          </a:p>
        </c:txPr>
        <c:crossAx val="189249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693298316993656"/>
          <c:y val="0.15620673893169709"/>
          <c:w val="0.18546906784202075"/>
          <c:h val="0.25055591833180968"/>
        </c:manualLayout>
      </c:layout>
      <c:spPr>
        <a:solidFill>
          <a:schemeClr val="bg1"/>
        </a:solidFill>
      </c:spPr>
      <c:txPr>
        <a:bodyPr/>
        <a:lstStyle/>
        <a:p>
          <a:pPr>
            <a:defRPr sz="1800"/>
          </a:pPr>
          <a:endParaRPr lang="ja-JP"/>
        </a:p>
      </c:txPr>
    </c:legend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45304522161061939"/>
          <c:y val="1.8070143126013541E-3"/>
          <c:w val="0.5098454716358034"/>
          <c:h val="0.73939072265861139"/>
        </c:manualLayout>
      </c:layout>
      <c:bar3DChart>
        <c:barDir val="bar"/>
        <c:grouping val="clustered"/>
        <c:ser>
          <c:idx val="0"/>
          <c:order val="0"/>
          <c:tx>
            <c:strRef>
              <c:f>Sheet3!$I$4</c:f>
              <c:strCache>
                <c:ptCount val="1"/>
                <c:pt idx="0">
                  <c:v>男子学生</c:v>
                </c:pt>
              </c:strCache>
            </c:strRef>
          </c:tx>
          <c:spPr>
            <a:solidFill>
              <a:srgbClr val="3333CC">
                <a:lumMod val="60000"/>
                <a:lumOff val="40000"/>
                <a:alpha val="99000"/>
              </a:srgbClr>
            </a:solidFill>
          </c:spPr>
          <c:cat>
            <c:strRef>
              <c:f>Sheet3!$H$5:$H$12</c:f>
              <c:strCache>
                <c:ptCount val="8"/>
                <c:pt idx="0">
                  <c:v>小政党から選挙に出馬</c:v>
                </c:pt>
                <c:pt idx="1">
                  <c:v>捕虜でいるか脱走するか</c:v>
                </c:pt>
                <c:pt idx="2">
                  <c:v>困難だが重要な研究に挑む</c:v>
                </c:pt>
                <c:pt idx="3">
                  <c:v>高収入だが不安定な職に転職</c:v>
                </c:pt>
                <c:pt idx="4">
                  <c:v>高配当だが危険な株式に投資</c:v>
                </c:pt>
                <c:pt idx="5">
                  <c:v>一流大学院で博士号取得</c:v>
                </c:pt>
                <c:pt idx="6">
                  <c:v>試合で同点狙いか逆転狙い</c:v>
                </c:pt>
                <c:pt idx="7">
                  <c:v>チェスで危険な手を指す</c:v>
                </c:pt>
              </c:strCache>
            </c:strRef>
          </c:cat>
          <c:val>
            <c:numRef>
              <c:f>Sheet3!$I$5:$I$12</c:f>
              <c:numCache>
                <c:formatCode>#,##0.0_ ;[Red]\-#,##0.0\ </c:formatCode>
                <c:ptCount val="8"/>
                <c:pt idx="0">
                  <c:v>0.4</c:v>
                </c:pt>
                <c:pt idx="1">
                  <c:v>1</c:v>
                </c:pt>
                <c:pt idx="2">
                  <c:v>1.1000000000000001</c:v>
                </c:pt>
                <c:pt idx="3">
                  <c:v>1</c:v>
                </c:pt>
                <c:pt idx="4">
                  <c:v>1.1000000000000001</c:v>
                </c:pt>
                <c:pt idx="5">
                  <c:v>1.2</c:v>
                </c:pt>
                <c:pt idx="6">
                  <c:v>1.8</c:v>
                </c:pt>
                <c:pt idx="7">
                  <c:v>2</c:v>
                </c:pt>
              </c:numCache>
            </c:numRef>
          </c:val>
          <c:shape val="box"/>
          <c:extLst xmlns:c16r2="http://schemas.microsoft.com/office/drawing/2015/06/chart">
            <c:ext xmlns:c16="http://schemas.microsoft.com/office/drawing/2014/chart" uri="{C3380CC4-5D6E-409C-BE32-E72D297353CC}">
              <c16:uniqueId val="{00000000-2884-455A-A676-210B017DB547}"/>
            </c:ext>
          </c:extLst>
        </c:ser>
        <c:ser>
          <c:idx val="1"/>
          <c:order val="1"/>
          <c:tx>
            <c:strRef>
              <c:f>Sheet3!$J$4</c:f>
              <c:strCache>
                <c:ptCount val="1"/>
                <c:pt idx="0">
                  <c:v>女子学生</c:v>
                </c:pt>
              </c:strCache>
            </c:strRef>
          </c:tx>
          <c:spPr>
            <a:solidFill>
              <a:srgbClr val="F1ADE9"/>
            </a:solidFill>
          </c:spPr>
          <c:cat>
            <c:strRef>
              <c:f>Sheet3!$H$5:$H$12</c:f>
              <c:strCache>
                <c:ptCount val="8"/>
                <c:pt idx="0">
                  <c:v>小政党から選挙に出馬</c:v>
                </c:pt>
                <c:pt idx="1">
                  <c:v>捕虜でいるか脱走するか</c:v>
                </c:pt>
                <c:pt idx="2">
                  <c:v>困難だが重要な研究に挑む</c:v>
                </c:pt>
                <c:pt idx="3">
                  <c:v>高収入だが不安定な職に転職</c:v>
                </c:pt>
                <c:pt idx="4">
                  <c:v>高配当だが危険な株式に投資</c:v>
                </c:pt>
                <c:pt idx="5">
                  <c:v>一流大学院で博士号取得</c:v>
                </c:pt>
                <c:pt idx="6">
                  <c:v>試合で同点狙いか逆転狙い</c:v>
                </c:pt>
                <c:pt idx="7">
                  <c:v>チェスで危険な手を指す</c:v>
                </c:pt>
              </c:strCache>
            </c:strRef>
          </c:cat>
          <c:val>
            <c:numRef>
              <c:f>Sheet3!$J$5:$J$12</c:f>
              <c:numCache>
                <c:formatCode>#,##0.0_ ;[Red]\-#,##0.0\ </c:formatCode>
                <c:ptCount val="8"/>
                <c:pt idx="0">
                  <c:v>1</c:v>
                </c:pt>
                <c:pt idx="1">
                  <c:v>1.4</c:v>
                </c:pt>
                <c:pt idx="2">
                  <c:v>2</c:v>
                </c:pt>
                <c:pt idx="3">
                  <c:v>0.4</c:v>
                </c:pt>
                <c:pt idx="4">
                  <c:v>0.8</c:v>
                </c:pt>
                <c:pt idx="5">
                  <c:v>0.8</c:v>
                </c:pt>
                <c:pt idx="6">
                  <c:v>0.9</c:v>
                </c:pt>
                <c:pt idx="7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884-455A-A676-210B017DB547}"/>
            </c:ext>
          </c:extLst>
        </c:ser>
        <c:gapWidth val="64"/>
        <c:gapDepth val="357"/>
        <c:shape val="cylinder"/>
        <c:axId val="190820352"/>
        <c:axId val="190821888"/>
        <c:axId val="0"/>
      </c:bar3DChart>
      <c:catAx>
        <c:axId val="190820352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2150" b="1" baseline="0"/>
            </a:pPr>
            <a:endParaRPr lang="ja-JP"/>
          </a:p>
        </c:txPr>
        <c:crossAx val="190821888"/>
        <c:crosses val="autoZero"/>
        <c:auto val="1"/>
        <c:lblAlgn val="ctr"/>
        <c:lblOffset val="100"/>
      </c:catAx>
      <c:valAx>
        <c:axId val="190821888"/>
        <c:scaling>
          <c:orientation val="minMax"/>
        </c:scaling>
        <c:axPos val="b"/>
        <c:majorGridlines>
          <c:spPr>
            <a:ln w="8890">
              <a:solidFill>
                <a:schemeClr val="tx2">
                  <a:lumMod val="60000"/>
                  <a:lumOff val="40000"/>
                </a:schemeClr>
              </a:solidFill>
            </a:ln>
          </c:spPr>
        </c:majorGridlines>
        <c:numFmt formatCode="#,##0.0_ ;[Red]\-#,##0.0\ " sourceLinked="1"/>
        <c:tickLblPos val="nextTo"/>
        <c:txPr>
          <a:bodyPr/>
          <a:lstStyle/>
          <a:p>
            <a:pPr>
              <a:defRPr sz="2400"/>
            </a:pPr>
            <a:endParaRPr lang="ja-JP"/>
          </a:p>
        </c:txPr>
        <c:crossAx val="190820352"/>
        <c:crosses val="autoZero"/>
        <c:crossBetween val="between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6141516000405651"/>
          <c:y val="0.56478425907134089"/>
          <c:w val="0.19360514601866932"/>
          <c:h val="0.19439794279573774"/>
        </c:manualLayout>
      </c:layout>
      <c:overlay val="1"/>
      <c:txPr>
        <a:bodyPr/>
        <a:lstStyle/>
        <a:p>
          <a:pPr>
            <a:defRPr sz="2400" baseline="0"/>
          </a:pPr>
          <a:endParaRPr lang="ja-JP"/>
        </a:p>
      </c:txPr>
    </c:legend>
    <c:plotVisOnly val="1"/>
    <c:dispBlanksAs val="gap"/>
  </c:chart>
  <c:spPr>
    <a:ln>
      <a:noFill/>
    </a:ln>
  </c:spPr>
  <c:externalData r:id="rId2"/>
  <c:userShapes r:id="rId3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0.36975</cdr:x>
      <cdr:y>0.87773</cdr:y>
    </cdr:from>
    <cdr:to>
      <cdr:x>0.40336</cdr:x>
      <cdr:y>0.94043</cdr:y>
    </cdr:to>
    <cdr:sp macro="" textlink="">
      <cdr:nvSpPr>
        <cdr:cNvPr id="2" name="円/楕円 1"/>
        <cdr:cNvSpPr/>
      </cdr:nvSpPr>
      <cdr:spPr bwMode="auto">
        <a:xfrm xmlns:a="http://schemas.openxmlformats.org/drawingml/2006/main">
          <a:off x="3168352" y="4032448"/>
          <a:ext cx="288014" cy="28805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rtlCol="0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ja-JP"/>
          </a:defPPr>
          <a:lvl1pPr algn="l" rtl="0" eaLnBrk="0" fontAlgn="ctr" hangingPunct="0">
            <a:spcBef>
              <a:spcPct val="0"/>
            </a:spcBef>
            <a:spcAft>
              <a:spcPct val="0"/>
            </a:spcAft>
            <a:defRPr kumimoji="1" sz="4400" kern="1200">
              <a:solidFill>
                <a:srgbClr val="538BA2"/>
              </a:solidFill>
              <a:latin typeface="Verdana" pitchFamily="34" charset="0"/>
              <a:ea typeface="MS UI Gothic" pitchFamily="50" charset="-128"/>
            </a:defRPr>
          </a:lvl1pPr>
          <a:lvl2pPr marL="457200" algn="l" rtl="0" eaLnBrk="0" fontAlgn="ctr" hangingPunct="0">
            <a:spcBef>
              <a:spcPct val="0"/>
            </a:spcBef>
            <a:spcAft>
              <a:spcPct val="0"/>
            </a:spcAft>
            <a:defRPr kumimoji="1" sz="4400" kern="1200">
              <a:solidFill>
                <a:srgbClr val="538BA2"/>
              </a:solidFill>
              <a:latin typeface="Verdana" pitchFamily="34" charset="0"/>
              <a:ea typeface="MS UI Gothic" pitchFamily="50" charset="-128"/>
            </a:defRPr>
          </a:lvl2pPr>
          <a:lvl3pPr marL="914400" algn="l" rtl="0" eaLnBrk="0" fontAlgn="ctr" hangingPunct="0">
            <a:spcBef>
              <a:spcPct val="0"/>
            </a:spcBef>
            <a:spcAft>
              <a:spcPct val="0"/>
            </a:spcAft>
            <a:defRPr kumimoji="1" sz="4400" kern="1200">
              <a:solidFill>
                <a:srgbClr val="538BA2"/>
              </a:solidFill>
              <a:latin typeface="Verdana" pitchFamily="34" charset="0"/>
              <a:ea typeface="MS UI Gothic" pitchFamily="50" charset="-128"/>
            </a:defRPr>
          </a:lvl3pPr>
          <a:lvl4pPr marL="1371600" algn="l" rtl="0" eaLnBrk="0" fontAlgn="ctr" hangingPunct="0">
            <a:spcBef>
              <a:spcPct val="0"/>
            </a:spcBef>
            <a:spcAft>
              <a:spcPct val="0"/>
            </a:spcAft>
            <a:defRPr kumimoji="1" sz="4400" kern="1200">
              <a:solidFill>
                <a:srgbClr val="538BA2"/>
              </a:solidFill>
              <a:latin typeface="Verdana" pitchFamily="34" charset="0"/>
              <a:ea typeface="MS UI Gothic" pitchFamily="50" charset="-128"/>
            </a:defRPr>
          </a:lvl4pPr>
          <a:lvl5pPr marL="1828800" algn="l" rtl="0" eaLnBrk="0" fontAlgn="ctr" hangingPunct="0">
            <a:spcBef>
              <a:spcPct val="0"/>
            </a:spcBef>
            <a:spcAft>
              <a:spcPct val="0"/>
            </a:spcAft>
            <a:defRPr kumimoji="1" sz="4400" kern="1200">
              <a:solidFill>
                <a:srgbClr val="538BA2"/>
              </a:solidFill>
              <a:latin typeface="Verdana" pitchFamily="34" charset="0"/>
              <a:ea typeface="MS UI Gothic" pitchFamily="50" charset="-128"/>
            </a:defRPr>
          </a:lvl5pPr>
          <a:lvl6pPr marL="2286000" algn="l" defTabSz="914400" rtl="0" eaLnBrk="1" latinLnBrk="0" hangingPunct="1">
            <a:defRPr kumimoji="1" sz="4400" kern="1200">
              <a:solidFill>
                <a:srgbClr val="538BA2"/>
              </a:solidFill>
              <a:latin typeface="Verdana" pitchFamily="34" charset="0"/>
              <a:ea typeface="MS UI Gothic" pitchFamily="50" charset="-128"/>
            </a:defRPr>
          </a:lvl6pPr>
          <a:lvl7pPr marL="2743200" algn="l" defTabSz="914400" rtl="0" eaLnBrk="1" latinLnBrk="0" hangingPunct="1">
            <a:defRPr kumimoji="1" sz="4400" kern="1200">
              <a:solidFill>
                <a:srgbClr val="538BA2"/>
              </a:solidFill>
              <a:latin typeface="Verdana" pitchFamily="34" charset="0"/>
              <a:ea typeface="MS UI Gothic" pitchFamily="50" charset="-128"/>
            </a:defRPr>
          </a:lvl7pPr>
          <a:lvl8pPr marL="3200400" algn="l" defTabSz="914400" rtl="0" eaLnBrk="1" latinLnBrk="0" hangingPunct="1">
            <a:defRPr kumimoji="1" sz="4400" kern="1200">
              <a:solidFill>
                <a:srgbClr val="538BA2"/>
              </a:solidFill>
              <a:latin typeface="Verdana" pitchFamily="34" charset="0"/>
              <a:ea typeface="MS UI Gothic" pitchFamily="50" charset="-128"/>
            </a:defRPr>
          </a:lvl8pPr>
          <a:lvl9pPr marL="3657600" algn="l" defTabSz="914400" rtl="0" eaLnBrk="1" latinLnBrk="0" hangingPunct="1">
            <a:defRPr kumimoji="1" sz="4400" kern="1200">
              <a:solidFill>
                <a:srgbClr val="538BA2"/>
              </a:solidFill>
              <a:latin typeface="Verdana" pitchFamily="34" charset="0"/>
              <a:ea typeface="MS UI Gothic" pitchFamily="50" charset="-128"/>
            </a:defRPr>
          </a:lvl9pPr>
        </a:lstStyle>
        <a:p xmlns:a="http://schemas.openxmlformats.org/drawingml/2006/main">
          <a:pPr marL="0" marR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1" lang="ja-JP" altLang="en-US" sz="2400" b="0" i="0" u="none" strike="noStrike" cap="none" normalizeH="0" baseline="0">
            <a:ln>
              <a:noFill/>
            </a:ln>
            <a:solidFill>
              <a:sysClr val="windowText" lastClr="000000"/>
            </a:solidFill>
            <a:effectLst/>
            <a:latin typeface="Times New Roman" pitchFamily="18" charset="0"/>
            <a:ea typeface="ＭＳ Ｐゴシック" pitchFamily="50" charset="-128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0.06765</cdr:x>
      <cdr:y>0.8913</cdr:y>
    </cdr:from>
    <cdr:to>
      <cdr:x>0.94465</cdr:x>
      <cdr:y>1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598714" y="5802087"/>
          <a:ext cx="7761514" cy="707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ja-JP" altLang="en-US" sz="1100"/>
        </a:p>
      </cdr:txBody>
    </cdr:sp>
  </cdr:relSizeAnchor>
  <cdr:relSizeAnchor xmlns:cdr="http://schemas.openxmlformats.org/drawingml/2006/chartDrawing">
    <cdr:from>
      <cdr:x>0.05558</cdr:x>
      <cdr:y>0.84276</cdr:y>
    </cdr:from>
    <cdr:to>
      <cdr:x>0.98455</cdr:x>
      <cdr:y>1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504056" y="4430027"/>
          <a:ext cx="8424936" cy="8265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ja-JP" sz="1600" dirty="0" err="1"/>
            <a:t>M.A.Wallach</a:t>
          </a:r>
          <a:r>
            <a:rPr lang="en-US" altLang="ja-JP" sz="1600" dirty="0"/>
            <a:t>, </a:t>
          </a:r>
          <a:r>
            <a:rPr lang="en-US" altLang="ja-JP" sz="1600" dirty="0" err="1"/>
            <a:t>N.Kogan&amp;D.J.Bem</a:t>
          </a:r>
          <a:r>
            <a:rPr lang="en-US" altLang="ja-JP" sz="1600" dirty="0"/>
            <a:t>, </a:t>
          </a:r>
          <a:r>
            <a:rPr lang="ja-JP" altLang="en-US" sz="1600" dirty="0"/>
            <a:t>の実験：被験者は男女</a:t>
          </a:r>
          <a:r>
            <a:rPr lang="en-US" altLang="ja-JP" sz="1600" dirty="0"/>
            <a:t>6</a:t>
          </a:r>
          <a:r>
            <a:rPr lang="ja-JP" altLang="en-US" sz="1600" dirty="0"/>
            <a:t>人ずつの</a:t>
          </a:r>
          <a:r>
            <a:rPr lang="en-US" altLang="ja-JP" sz="1600" dirty="0"/>
            <a:t>2</a:t>
          </a:r>
          <a:r>
            <a:rPr lang="ja-JP" altLang="en-US" sz="1600" dirty="0"/>
            <a:t>つ別グループで</a:t>
          </a:r>
          <a:endParaRPr lang="en-US" altLang="ja-JP" sz="1600" dirty="0"/>
        </a:p>
        <a:p xmlns:a="http://schemas.openxmlformats.org/drawingml/2006/main">
          <a:r>
            <a:rPr lang="ja-JP" altLang="en-US" sz="1600" dirty="0"/>
            <a:t>第</a:t>
          </a:r>
          <a:r>
            <a:rPr lang="en-US" altLang="ja-JP" sz="1600" dirty="0"/>
            <a:t>1</a:t>
          </a:r>
          <a:r>
            <a:rPr lang="ja-JP" altLang="en-US" sz="1600" dirty="0"/>
            <a:t>回答は個人、第</a:t>
          </a:r>
          <a:r>
            <a:rPr lang="en-US" altLang="ja-JP" sz="1600" dirty="0"/>
            <a:t>2</a:t>
          </a:r>
          <a:r>
            <a:rPr lang="ja-JP" altLang="en-US" sz="1600" dirty="0"/>
            <a:t>回答は集団討議の結果、全員がリスキー方向にシフトした。</a:t>
          </a:r>
          <a:endParaRPr lang="en-US" altLang="ja-JP" sz="1600" dirty="0"/>
        </a:p>
        <a:p xmlns:a="http://schemas.openxmlformats.org/drawingml/2006/main">
          <a:r>
            <a:rPr lang="ja-JP" altLang="en-US" sz="1600" dirty="0"/>
            <a:t>◎出典：「ミスをしない人間はいない」飛鳥新社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304" y="2"/>
            <a:ext cx="3079172" cy="5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21" tIns="47310" rIns="94621" bIns="47310" numCol="1" anchor="t" anchorCtr="0" compatLnSpc="1">
            <a:prstTxWarp prst="textNoShape">
              <a:avLst/>
            </a:prstTxWarp>
          </a:bodyPr>
          <a:lstStyle>
            <a:lvl1pPr algn="r" defTabSz="947302" eaLnBrk="1" fontAlgn="base" hangingPunct="1">
              <a:spcBef>
                <a:spcPct val="5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2956C12F-699A-443D-8AA8-CFF3F2481718}" type="datetime1">
              <a:rPr lang="ja-JP" altLang="en-US" smtClean="0"/>
              <a:pPr>
                <a:defRPr/>
              </a:pPr>
              <a:t>2018/1/25</a:t>
            </a:fld>
            <a:endParaRPr lang="ja-JP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8402"/>
            <a:ext cx="3079172" cy="51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21" tIns="47310" rIns="94621" bIns="47310" numCol="1" anchor="b" anchorCtr="0" compatLnSpc="1">
            <a:prstTxWarp prst="textNoShape">
              <a:avLst/>
            </a:prstTxWarp>
          </a:bodyPr>
          <a:lstStyle>
            <a:lvl1pPr defTabSz="947302" eaLnBrk="1" fontAlgn="base" hangingPunct="1">
              <a:spcBef>
                <a:spcPct val="5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304" y="9718402"/>
            <a:ext cx="3079172" cy="51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21" tIns="47310" rIns="94621" bIns="47310" numCol="1" anchor="b" anchorCtr="0" compatLnSpc="1">
            <a:prstTxWarp prst="textNoShape">
              <a:avLst/>
            </a:prstTxWarp>
          </a:bodyPr>
          <a:lstStyle>
            <a:lvl1pPr algn="r" defTabSz="947302" eaLnBrk="1" fontAlgn="base" hangingPunct="1">
              <a:spcBef>
                <a:spcPct val="5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D701B873-5C21-42E3-B232-C140A15D5F1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3191156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79172" cy="5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21" tIns="47310" rIns="94621" bIns="47310" numCol="1" anchor="t" anchorCtr="0" compatLnSpc="1">
            <a:prstTxWarp prst="textNoShape">
              <a:avLst/>
            </a:prstTxWarp>
          </a:bodyPr>
          <a:lstStyle>
            <a:lvl1pPr defTabSz="947302" eaLnBrk="1" fontAlgn="base" hangingPunct="1">
              <a:spcBef>
                <a:spcPct val="5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ja-JP" altLang="en-US"/>
              <a:t>安全は目的ではなく手段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304" y="2"/>
            <a:ext cx="3079172" cy="5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21" tIns="47310" rIns="94621" bIns="47310" numCol="1" anchor="t" anchorCtr="0" compatLnSpc="1">
            <a:prstTxWarp prst="textNoShape">
              <a:avLst/>
            </a:prstTxWarp>
          </a:bodyPr>
          <a:lstStyle>
            <a:lvl1pPr algn="r" defTabSz="947302" eaLnBrk="1" fontAlgn="base" hangingPunct="1">
              <a:spcBef>
                <a:spcPct val="5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FEE7CA35-C70A-457C-ABFC-E59FE3967206}" type="datetime1">
              <a:rPr lang="ja-JP" altLang="en-US" smtClean="0"/>
              <a:pPr>
                <a:defRPr/>
              </a:pPr>
              <a:t>2018/1/25</a:t>
            </a:fld>
            <a:endParaRPr lang="ja-JP" altLang="en-US"/>
          </a:p>
        </p:txBody>
      </p:sp>
      <p:sp>
        <p:nvSpPr>
          <p:cNvPr id="58372" name="Rectangle 1028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006475" y="768350"/>
            <a:ext cx="5110163" cy="3832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410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438" y="4858058"/>
            <a:ext cx="5207600" cy="46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21" tIns="47310" rIns="94621" bIns="473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マスターテキストの書式設定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10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8402"/>
            <a:ext cx="3079172" cy="51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21" tIns="47310" rIns="94621" bIns="47310" numCol="1" anchor="b" anchorCtr="0" compatLnSpc="1">
            <a:prstTxWarp prst="textNoShape">
              <a:avLst/>
            </a:prstTxWarp>
          </a:bodyPr>
          <a:lstStyle>
            <a:lvl1pPr defTabSz="947302" eaLnBrk="1" fontAlgn="base" hangingPunct="1">
              <a:spcBef>
                <a:spcPct val="5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10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304" y="9718402"/>
            <a:ext cx="3079172" cy="51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21" tIns="47310" rIns="94621" bIns="47310" numCol="1" anchor="b" anchorCtr="0" compatLnSpc="1">
            <a:prstTxWarp prst="textNoShape">
              <a:avLst/>
            </a:prstTxWarp>
          </a:bodyPr>
          <a:lstStyle>
            <a:lvl1pPr algn="r" defTabSz="947302" eaLnBrk="1" fontAlgn="base" hangingPunct="1">
              <a:spcBef>
                <a:spcPct val="5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C95D283-ED47-49E4-BD52-B20D6882FC2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23345426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1030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45937"/>
            <a:endParaRPr lang="ja-JP" altLang="en-US" dirty="0"/>
          </a:p>
        </p:txBody>
      </p:sp>
      <p:sp>
        <p:nvSpPr>
          <p:cNvPr id="6144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5937"/>
            <a:fld id="{CE68E1D9-36C6-43AD-8571-6CFDB2C5ED04}" type="slidenum">
              <a:rPr lang="en-US" altLang="ja-JP" smtClean="0"/>
              <a:pPr defTabSz="945937"/>
              <a:t>1</a:t>
            </a:fld>
            <a:endParaRPr lang="en-US" altLang="ja-JP" dirty="0"/>
          </a:p>
        </p:txBody>
      </p:sp>
      <p:sp>
        <p:nvSpPr>
          <p:cNvPr id="61445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6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61447" name="スライド番号プレースホルダ 3"/>
          <p:cNvSpPr txBox="1">
            <a:spLocks noGrp="1"/>
          </p:cNvSpPr>
          <p:nvPr/>
        </p:nvSpPr>
        <p:spPr bwMode="auto">
          <a:xfrm>
            <a:off x="4023304" y="9718402"/>
            <a:ext cx="3079172" cy="51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21" tIns="47310" rIns="94621" bIns="47310" anchor="b"/>
          <a:lstStyle/>
          <a:p>
            <a:pPr algn="r" defTabSz="945937" eaLnBrk="1" fontAlgn="base" hangingPunct="1">
              <a:spcBef>
                <a:spcPct val="50000"/>
              </a:spcBef>
            </a:pPr>
            <a:fld id="{6B809816-102D-4CDF-A919-E5D6068381F8}" type="slidenum">
              <a:rPr lang="en-US" altLang="ja-JP"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rPr>
              <a:pPr algn="r" defTabSz="945937" eaLnBrk="1" fontAlgn="base" hangingPunct="1">
                <a:spcBef>
                  <a:spcPct val="50000"/>
                </a:spcBef>
              </a:pPr>
              <a:t>1</a:t>
            </a:fld>
            <a:endParaRPr lang="en-US" altLang="ja-JP" sz="1200" dirty="0">
              <a:solidFill>
                <a:schemeClr val="tx1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8189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95D283-ED47-49E4-BD52-B20D6882FC2F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05591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95D283-ED47-49E4-BD52-B20D6882FC2F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423091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95D283-ED47-49E4-BD52-B20D6882FC2F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4287152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95D283-ED47-49E4-BD52-B20D6882FC2F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684410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75781" name="スライド番号プレースホルダ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25396"/>
            <a:fld id="{E3E4FFB8-673C-41F3-9BD0-8C1FE0D9DA93}" type="slidenum">
              <a:rPr lang="en-US" altLang="ja-JP" smtClean="0"/>
              <a:pPr defTabSz="1025396"/>
              <a:t>11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1851427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95D283-ED47-49E4-BD52-B20D6882FC2F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350731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73733" name="スライド番号プレースホルダ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0094"/>
            <a:fld id="{BD970D39-5C50-4934-9885-1204AEC309BE}" type="slidenum">
              <a:rPr lang="en-US" altLang="ja-JP" smtClean="0"/>
              <a:pPr defTabSz="1000094"/>
              <a:t>20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2790512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7238" y="2189163"/>
            <a:ext cx="8582025" cy="15113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14475" y="3994150"/>
            <a:ext cx="7067550" cy="180181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94550" y="234950"/>
            <a:ext cx="2144713" cy="579596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757238" y="234950"/>
            <a:ext cx="6284912" cy="579596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85163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3" y="1753115"/>
            <a:ext cx="7772400" cy="4114800"/>
          </a:xfrm>
        </p:spPr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93457" y="6161388"/>
            <a:ext cx="1905000" cy="457200"/>
          </a:xfrm>
          <a:prstGeom prst="rect">
            <a:avLst/>
          </a:prstGeom>
        </p:spPr>
        <p:txBody>
          <a:bodyPr lIns="85341" tIns="42670" rIns="85341" bIns="42670"/>
          <a:lstStyle>
            <a:lvl1pPr>
              <a:defRPr sz="3400"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96925" y="4529138"/>
            <a:ext cx="8582025" cy="14001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96925" y="2987675"/>
            <a:ext cx="8582025" cy="15414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57238" y="1801813"/>
            <a:ext cx="4214812" cy="422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24450" y="1801813"/>
            <a:ext cx="4214813" cy="422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825" y="282575"/>
            <a:ext cx="9086850" cy="117475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04825" y="1577975"/>
            <a:ext cx="4460875" cy="657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4825" y="2235200"/>
            <a:ext cx="4460875" cy="40608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129213" y="1577975"/>
            <a:ext cx="4462462" cy="657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129213" y="2235200"/>
            <a:ext cx="4462462" cy="40608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>
            <a:spLocks noChangeArrowheads="1"/>
          </p:cNvSpPr>
          <p:nvPr userDrawn="1"/>
        </p:nvSpPr>
        <p:spPr bwMode="auto">
          <a:xfrm>
            <a:off x="7978775" y="6208713"/>
            <a:ext cx="11652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341" tIns="42670" rIns="85341" bIns="42670">
            <a:spAutoFit/>
          </a:bodyPr>
          <a:lstStyle/>
          <a:p>
            <a:pPr defTabSz="854075" fontAlgn="base">
              <a:defRPr/>
            </a:pPr>
            <a:fld id="{C4565AA7-7242-44FA-AE6A-50FD6751CD47}" type="slidenum">
              <a:rPr lang="ja-JP" altLang="en-US" sz="2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rPr>
              <a:pPr defTabSz="854075" fontAlgn="base">
                <a:defRPr/>
              </a:pPr>
              <a:t>&lt;#&gt;</a:t>
            </a:fld>
            <a:endParaRPr lang="ja-JP" altLang="en-US" sz="2200">
              <a:solidFill>
                <a:schemeClr val="tx1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825" y="280988"/>
            <a:ext cx="3321050" cy="1193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48113" y="280988"/>
            <a:ext cx="5643562" cy="60150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504825" y="1474788"/>
            <a:ext cx="3321050" cy="48212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79613" y="4933950"/>
            <a:ext cx="6057900" cy="5826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79613" y="630238"/>
            <a:ext cx="6057900" cy="4229100"/>
          </a:xfrm>
        </p:spPr>
        <p:txBody>
          <a:bodyPr lIns="97967" tIns="48983" rIns="97967" bIns="48983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79613" y="5516563"/>
            <a:ext cx="6057900" cy="8270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2851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5" r:id="rId6"/>
    <p:sldLayoutId id="2147483960" r:id="rId7"/>
    <p:sldLayoutId id="2147483961" r:id="rId8"/>
    <p:sldLayoutId id="2147483962" r:id="rId9"/>
    <p:sldLayoutId id="2147483963" r:id="rId10"/>
    <p:sldLayoutId id="2147483966" r:id="rId11"/>
    <p:sldLayoutId id="2147483964" r:id="rId12"/>
    <p:sldLayoutId id="2147483967" r:id="rId13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defTabSz="979488" rtl="0" fontAlgn="base">
        <a:spcBef>
          <a:spcPct val="0"/>
        </a:spcBef>
        <a:spcAft>
          <a:spcPct val="0"/>
        </a:spcAft>
        <a:defRPr kumimoji="1" sz="47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defTabSz="979488" rtl="0" fontAlgn="base">
        <a:spcBef>
          <a:spcPct val="0"/>
        </a:spcBef>
        <a:spcAft>
          <a:spcPct val="0"/>
        </a:spcAft>
        <a:defRPr kumimoji="1" sz="47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defTabSz="979488" rtl="0" fontAlgn="base">
        <a:spcBef>
          <a:spcPct val="0"/>
        </a:spcBef>
        <a:spcAft>
          <a:spcPct val="0"/>
        </a:spcAft>
        <a:defRPr kumimoji="1" sz="47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defTabSz="979488" rtl="0" fontAlgn="base">
        <a:spcBef>
          <a:spcPct val="0"/>
        </a:spcBef>
        <a:spcAft>
          <a:spcPct val="0"/>
        </a:spcAft>
        <a:defRPr kumimoji="1" sz="47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4488" indent="-344488" algn="l" rtl="0" eaLnBrk="0" fontAlgn="base" hangingPunct="0">
        <a:spcBef>
          <a:spcPct val="20000"/>
        </a:spcBef>
        <a:spcAft>
          <a:spcPct val="0"/>
        </a:spcAft>
        <a:buChar char="•"/>
        <a:defRPr kumimoji="1" sz="3300">
          <a:solidFill>
            <a:schemeClr val="tx1"/>
          </a:solidFill>
          <a:latin typeface="+mn-lt"/>
          <a:ea typeface="+mn-ea"/>
          <a:cs typeface="+mn-cs"/>
        </a:defRPr>
      </a:lvl1pPr>
      <a:lvl2pPr marL="744538" indent="-288925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4588" indent="-230188" algn="l" rtl="0" eaLnBrk="0" fontAlgn="base" hangingPunct="0">
        <a:spcBef>
          <a:spcPct val="20000"/>
        </a:spcBef>
        <a:spcAft>
          <a:spcPct val="0"/>
        </a:spcAft>
        <a:buChar char="•"/>
        <a:defRPr kumimoji="1" sz="2300">
          <a:solidFill>
            <a:schemeClr val="tx1"/>
          </a:solidFill>
          <a:latin typeface="+mn-lt"/>
          <a:ea typeface="+mn-ea"/>
        </a:defRPr>
      </a:lvl3pPr>
      <a:lvl4pPr marL="1600200" indent="-230188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ea typeface="+mn-ea"/>
        </a:defRPr>
      </a:lvl5pPr>
      <a:lvl6pPr marL="2660650" indent="-242888" algn="l" defTabSz="979488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6pPr>
      <a:lvl7pPr marL="3117850" indent="-242888" algn="l" defTabSz="979488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7pPr>
      <a:lvl8pPr marL="3575050" indent="-242888" algn="l" defTabSz="979488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8pPr>
      <a:lvl9pPr marL="4032250" indent="-242888" algn="l" defTabSz="979488" rtl="0" fontAlgn="base">
        <a:spcBef>
          <a:spcPct val="20000"/>
        </a:spcBef>
        <a:spcAft>
          <a:spcPct val="0"/>
        </a:spcAft>
        <a:buChar char="»"/>
        <a:defRPr kumimoji="1"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ahi.com/articles/DA3S11769114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3.jpe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1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jp/url?sa=i&amp;rct=j&amp;q=&amp;esrc=s&amp;source=images&amp;cd=&amp;cad=rja&amp;uact=8&amp;ved=0ahUKEwjsk5yn_IfUAhXkwVQKHdrAC0MQjRwIBw&amp;url=http://bokete.jp/odai/1751683&amp;psig=AFQjCNHU6xXtNlASJH2W62Bz47KVzJHGvQ&amp;ust=149569594667003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2550" y="3336925"/>
            <a:ext cx="36988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3451225" y="4078288"/>
            <a:ext cx="2706688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85341" tIns="42670" rIns="85341" bIns="42670">
            <a:spAutoFit/>
          </a:bodyPr>
          <a:lstStyle/>
          <a:p>
            <a:pPr defTabSz="854075" fontAlgn="base">
              <a:spcBef>
                <a:spcPct val="50000"/>
              </a:spcBef>
              <a:defRPr/>
            </a:pPr>
            <a:r>
              <a:rPr lang="ja-JP" altLang="en-US" sz="2200">
                <a:solidFill>
                  <a:schemeClr val="tx1"/>
                </a:solidFill>
                <a:latin typeface="Times New Roman" pitchFamily="18" charset="0"/>
              </a:rPr>
              <a:t>理事長　村田一郎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2139950" y="4597400"/>
            <a:ext cx="5381625" cy="90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85341" tIns="42670" rIns="85341" bIns="42670">
            <a:spAutoFit/>
          </a:bodyPr>
          <a:lstStyle/>
          <a:p>
            <a:pPr defTabSz="854075" fontAlgn="base">
              <a:defRPr/>
            </a:pPr>
            <a:r>
              <a:rPr lang="ja-JP" altLang="en-US" sz="1700" b="1" dirty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</a:rPr>
              <a:t>　　　　</a:t>
            </a:r>
            <a:r>
              <a:rPr lang="ja-JP" altLang="en-US" sz="1900" dirty="0">
                <a:solidFill>
                  <a:schemeClr val="tx1"/>
                </a:solidFill>
                <a:latin typeface="Times New Roman" pitchFamily="18" charset="0"/>
              </a:rPr>
              <a:t>Ｒ－マップ</a:t>
            </a:r>
            <a:r>
              <a:rPr lang="ja-JP" altLang="en-US" sz="1900" baseline="30000" dirty="0">
                <a:solidFill>
                  <a:schemeClr val="tx1"/>
                </a:solidFill>
                <a:latin typeface="Times New Roman" pitchFamily="18" charset="0"/>
              </a:rPr>
              <a:t>Ⓡ</a:t>
            </a:r>
            <a:r>
              <a:rPr lang="ja-JP" altLang="en-US" sz="1900" dirty="0">
                <a:solidFill>
                  <a:schemeClr val="tx1"/>
                </a:solidFill>
                <a:latin typeface="Times New Roman" pitchFamily="18" charset="0"/>
              </a:rPr>
              <a:t>実践技術者／指導講師</a:t>
            </a:r>
          </a:p>
          <a:p>
            <a:pPr defTabSz="854075" fontAlgn="base">
              <a:defRPr/>
            </a:pPr>
            <a:endParaRPr lang="ja-JP" altLang="en-US" sz="1900" dirty="0">
              <a:solidFill>
                <a:schemeClr val="tx1"/>
              </a:solidFill>
              <a:latin typeface="Times New Roman" pitchFamily="18" charset="0"/>
            </a:endParaRPr>
          </a:p>
          <a:p>
            <a:pPr defTabSz="854075" fontAlgn="base">
              <a:defRPr/>
            </a:pPr>
            <a:r>
              <a:rPr lang="ja-JP" altLang="en-US" sz="1500" dirty="0">
                <a:solidFill>
                  <a:schemeClr val="tx1"/>
                </a:solidFill>
                <a:latin typeface="Times New Roman" pitchFamily="18" charset="0"/>
              </a:rPr>
              <a:t>　　</a:t>
            </a:r>
            <a:r>
              <a:rPr lang="ja-JP" altLang="en-US" sz="1500" b="1" dirty="0">
                <a:solidFill>
                  <a:srgbClr val="FF0303"/>
                </a:solidFill>
                <a:latin typeface="Times New Roman" pitchFamily="18" charset="0"/>
              </a:rPr>
              <a:t>＊</a:t>
            </a:r>
            <a:r>
              <a:rPr lang="ja-JP" altLang="en-US" sz="1500" dirty="0">
                <a:solidFill>
                  <a:schemeClr val="tx1"/>
                </a:solidFill>
                <a:latin typeface="Times New Roman" pitchFamily="18" charset="0"/>
              </a:rPr>
              <a:t>Ｒ－マップ®は村田一郎（当機構理事長）の登録商標です。</a:t>
            </a:r>
          </a:p>
        </p:txBody>
      </p:sp>
      <p:sp>
        <p:nvSpPr>
          <p:cNvPr id="6170" name="Text Box 26"/>
          <p:cNvSpPr txBox="1">
            <a:spLocks noGrp="1" noChangeArrowheads="1"/>
          </p:cNvSpPr>
          <p:nvPr>
            <p:ph type="ctrTitle" idx="4294967295"/>
          </p:nvPr>
        </p:nvSpPr>
        <p:spPr>
          <a:xfrm>
            <a:off x="484187" y="332656"/>
            <a:ext cx="8624317" cy="17795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ctr">
              <a:defRPr/>
            </a:pPr>
            <a:r>
              <a:rPr lang="ja-JP" altLang="ja-JP" sz="5400" b="1" spc="-3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人は間違え機械はコワ</a:t>
            </a:r>
            <a:r>
              <a:rPr lang="ja-JP" altLang="ja-JP" sz="5400" b="1" spc="-300" dirty="0" err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れ</a:t>
            </a:r>
            <a:r>
              <a:rPr lang="ja-JP" altLang="en-US" sz="5400" b="1" spc="-300" dirty="0" err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る</a:t>
            </a:r>
            <a:r>
              <a:rPr lang="ja-JP" altLang="en-US" sz="5400" b="1" spc="-3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、</a:t>
            </a:r>
            <a:r>
              <a:rPr lang="en-US" altLang="ja-JP" sz="5400" b="1" spc="-3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lang="en-US" altLang="ja-JP" sz="5400" b="1" spc="-3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5400" b="1" spc="-3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その時の</a:t>
            </a:r>
            <a:r>
              <a:rPr lang="ja-JP" altLang="ja-JP" sz="5400" b="1" spc="-3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品質心理を学ぶ</a:t>
            </a:r>
            <a:r>
              <a:rPr lang="ja-JP" altLang="ja-JP" sz="6000" b="1" spc="-3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。</a:t>
            </a:r>
            <a:endParaRPr lang="ja-JP" altLang="en-US" sz="11500" b="1" spc="-300" dirty="0">
              <a:solidFill>
                <a:schemeClr val="tx1"/>
              </a:solidFill>
              <a:effectLst>
                <a:outerShdw blurRad="50800" dist="76200" dir="2700000" algn="tl" rotWithShape="0">
                  <a:srgbClr val="0070C0">
                    <a:alpha val="40000"/>
                  </a:srgbClr>
                </a:outerShdw>
              </a:effectLst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126" name="Text Box 28"/>
          <p:cNvSpPr txBox="1">
            <a:spLocks noChangeArrowheads="1"/>
          </p:cNvSpPr>
          <p:nvPr/>
        </p:nvSpPr>
        <p:spPr bwMode="auto">
          <a:xfrm>
            <a:off x="206375" y="6375400"/>
            <a:ext cx="6606803" cy="22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341" tIns="42670" rIns="85341" bIns="42670">
            <a:spAutoFit/>
          </a:bodyPr>
          <a:lstStyle/>
          <a:p>
            <a:pPr defTabSz="854075" eaLnBrk="1" fontAlgn="t" hangingPunct="1"/>
            <a:r>
              <a:rPr lang="ja-JP" altLang="en-US" sz="800" dirty="0">
                <a:solidFill>
                  <a:srgbClr val="333333"/>
                </a:solidFill>
                <a:latin typeface="Times New Roman" pitchFamily="18" charset="0"/>
              </a:rPr>
              <a:t>当内容の転載を禁じます。ＮＰＯ法人品質安全機構　</a:t>
            </a:r>
            <a:r>
              <a:rPr lang="en-US" altLang="ja-JP" sz="800" dirty="0">
                <a:solidFill>
                  <a:srgbClr val="333333"/>
                </a:solidFill>
                <a:latin typeface="Times New Roman" pitchFamily="18" charset="0"/>
              </a:rPr>
              <a:t>copyright(c)　all right reserved.　http://park21.wakwak.com/~safety/ </a:t>
            </a:r>
            <a:r>
              <a:rPr lang="en-US" altLang="ja-JP" sz="900" dirty="0">
                <a:solidFill>
                  <a:srgbClr val="333333"/>
                </a:solidFill>
                <a:latin typeface="Times New Roman" pitchFamily="18" charset="0"/>
              </a:rPr>
              <a:t>250622</a:t>
            </a:r>
            <a:r>
              <a:rPr lang="ja-JP" altLang="en-US" sz="900" dirty="0">
                <a:solidFill>
                  <a:srgbClr val="333333"/>
                </a:solidFill>
                <a:latin typeface="Times New Roman" pitchFamily="18" charset="0"/>
              </a:rPr>
              <a:t>日本技術士会・山梨</a:t>
            </a:r>
            <a:r>
              <a:rPr lang="ja-JP" altLang="en-US" sz="900" dirty="0">
                <a:solidFill>
                  <a:schemeClr val="tx2"/>
                </a:solidFill>
                <a:latin typeface="Times New Roman" pitchFamily="18" charset="0"/>
              </a:rPr>
              <a:t>）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1031875" y="2371725"/>
            <a:ext cx="1714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85341" tIns="42670" rIns="85341" bIns="42670">
            <a:spAutoFit/>
          </a:bodyPr>
          <a:lstStyle/>
          <a:p>
            <a:pPr defTabSz="854075" fontAlgn="base">
              <a:defRPr/>
            </a:pPr>
            <a:endParaRPr lang="ja-JP" altLang="en-US" sz="3000">
              <a:solidFill>
                <a:schemeClr val="tx1"/>
              </a:solidFill>
              <a:latin typeface="Vrinda" pitchFamily="34" charset="0"/>
            </a:endParaRPr>
          </a:p>
        </p:txBody>
      </p:sp>
      <p:sp>
        <p:nvSpPr>
          <p:cNvPr id="8" name="スライド番号プレースホルダ 5">
            <a:extLst>
              <a:ext uri="{FF2B5EF4-FFF2-40B4-BE49-F238E27FC236}">
                <a16:creationId xmlns:a16="http://schemas.microsoft.com/office/drawing/2014/main" xmlns="" id="{65A4C15C-2EB1-4176-9BC4-C91B89636E4F}"/>
              </a:ext>
            </a:extLst>
          </p:cNvPr>
          <p:cNvSpPr txBox="1">
            <a:spLocks/>
          </p:cNvSpPr>
          <p:nvPr/>
        </p:nvSpPr>
        <p:spPr>
          <a:xfrm>
            <a:off x="6851938" y="63104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FF79-DBFE-4D9D-8F99-7B2C59028BCA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596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20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0265" y="1735928"/>
            <a:ext cx="187624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2051"/>
          <p:cNvSpPr txBox="1">
            <a:spLocks noChangeArrowheads="1"/>
          </p:cNvSpPr>
          <p:nvPr/>
        </p:nvSpPr>
        <p:spPr bwMode="auto">
          <a:xfrm>
            <a:off x="304800" y="6325115"/>
            <a:ext cx="5529041" cy="23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1" rIns="91422" bIns="45711">
            <a:spAutoFit/>
          </a:bodyPr>
          <a:lstStyle/>
          <a:p>
            <a:pPr eaLnBrk="1" fontAlgn="t" hangingPunct="1"/>
            <a:r>
              <a:rPr lang="ja-JP" altLang="en-US" sz="900" dirty="0">
                <a:solidFill>
                  <a:schemeClr val="tx1"/>
                </a:solidFill>
                <a:latin typeface="Times New Roman" pitchFamily="18" charset="0"/>
              </a:rPr>
              <a:t>当内容の転載を禁じます。ＮＰＯ法人品質安全機構　</a:t>
            </a: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</a:rPr>
              <a:t>copyright(c)　all right reserved.safety-npo@aa.wakwak.com</a:t>
            </a:r>
          </a:p>
        </p:txBody>
      </p:sp>
      <p:pic>
        <p:nvPicPr>
          <p:cNvPr id="15364" name="Picture 20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045" y="0"/>
            <a:ext cx="3088257" cy="622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9509" name="Text Box 2053"/>
          <p:cNvSpPr txBox="1">
            <a:spLocks noChangeArrowheads="1"/>
          </p:cNvSpPr>
          <p:nvPr/>
        </p:nvSpPr>
        <p:spPr bwMode="auto">
          <a:xfrm>
            <a:off x="5004048" y="1614695"/>
            <a:ext cx="3924944" cy="414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85330" tIns="42665" rIns="85330" bIns="42665">
            <a:spAutoFit/>
          </a:bodyPr>
          <a:lstStyle/>
          <a:p>
            <a:pPr defTabSz="853969">
              <a:defRPr/>
            </a:pPr>
            <a:r>
              <a:rPr lang="ja-JP" altLang="en-US" sz="2600" dirty="0">
                <a:solidFill>
                  <a:schemeClr val="tx1"/>
                </a:solidFill>
              </a:rPr>
              <a:t>　</a:t>
            </a:r>
            <a:r>
              <a:rPr lang="en-US" altLang="ja-JP" sz="2600" dirty="0">
                <a:solidFill>
                  <a:schemeClr val="tx1"/>
                </a:solidFill>
              </a:rPr>
              <a:t>80</a:t>
            </a:r>
            <a:r>
              <a:rPr lang="ja-JP" altLang="en-US" sz="2600" dirty="0" err="1">
                <a:solidFill>
                  <a:schemeClr val="tx1"/>
                </a:solidFill>
              </a:rPr>
              <a:t>ｍ</a:t>
            </a:r>
            <a:r>
              <a:rPr lang="ja-JP" altLang="en-US" sz="2600" dirty="0">
                <a:solidFill>
                  <a:schemeClr val="tx1"/>
                </a:solidFill>
              </a:rPr>
              <a:t>の鉄塔の塗装工事。昼食で降りる途中、1名が落下。安全帯のフックを、低所に来たためパイプにかけていなかった。</a:t>
            </a:r>
            <a:endParaRPr lang="en-US" altLang="ja-JP" sz="2600" dirty="0">
              <a:solidFill>
                <a:schemeClr val="tx1"/>
              </a:solidFill>
            </a:endParaRPr>
          </a:p>
          <a:p>
            <a:pPr defTabSz="853969">
              <a:defRPr/>
            </a:pPr>
            <a:r>
              <a:rPr lang="ja-JP" altLang="en-US" sz="2800" dirty="0">
                <a:solidFill>
                  <a:srgbClr val="FF0000"/>
                </a:solidFill>
              </a:rPr>
              <a:t>発生原因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defTabSz="853969">
              <a:defRPr/>
            </a:pPr>
            <a:r>
              <a:rPr lang="ja-JP" altLang="en-US" sz="2800" dirty="0">
                <a:solidFill>
                  <a:schemeClr val="tx1"/>
                </a:solidFill>
              </a:rPr>
              <a:t>ミステイク</a:t>
            </a:r>
            <a:r>
              <a:rPr lang="ja-JP" altLang="en-US" sz="2600" dirty="0">
                <a:solidFill>
                  <a:schemeClr val="tx1"/>
                </a:solidFill>
                <a:sym typeface="Wingdings" pitchFamily="2" charset="2"/>
              </a:rPr>
              <a:t>（過信のミス）</a:t>
            </a:r>
            <a:endParaRPr lang="en-US" altLang="ja-JP" sz="2600" dirty="0">
              <a:solidFill>
                <a:schemeClr val="tx1"/>
              </a:solidFill>
              <a:sym typeface="Wingdings" pitchFamily="2" charset="2"/>
            </a:endParaRPr>
          </a:p>
          <a:p>
            <a:pPr defTabSz="853969">
              <a:defRPr/>
            </a:pPr>
            <a:r>
              <a:rPr lang="ja-JP" altLang="en-US" sz="2600" dirty="0">
                <a:solidFill>
                  <a:srgbClr val="FF0000"/>
                </a:solidFill>
                <a:sym typeface="Wingdings" pitchFamily="2" charset="2"/>
              </a:rPr>
              <a:t>＊徒然草「高名の木登り」</a:t>
            </a:r>
            <a:endParaRPr lang="en-US" altLang="ja-JP" sz="2600" dirty="0">
              <a:solidFill>
                <a:srgbClr val="FF0000"/>
              </a:solidFill>
              <a:sym typeface="Wingdings" pitchFamily="2" charset="2"/>
            </a:endParaRPr>
          </a:p>
          <a:p>
            <a:pPr defTabSz="853969">
              <a:defRPr/>
            </a:pPr>
            <a:r>
              <a:rPr lang="ja-JP" altLang="en-US" sz="2600" dirty="0">
                <a:solidFill>
                  <a:srgbClr val="FF0000"/>
                </a:solidFill>
                <a:sym typeface="Wingdings" pitchFamily="2" charset="2"/>
              </a:rPr>
              <a:t>＊</a:t>
            </a:r>
            <a:r>
              <a:rPr lang="en-US" altLang="ja-JP" sz="2600" dirty="0">
                <a:solidFill>
                  <a:srgbClr val="FF0000"/>
                </a:solidFill>
                <a:sym typeface="Wingdings" pitchFamily="2" charset="2"/>
              </a:rPr>
              <a:t>100</a:t>
            </a:r>
            <a:r>
              <a:rPr lang="ja-JP" altLang="en-US" sz="2600" dirty="0">
                <a:solidFill>
                  <a:srgbClr val="FF0000"/>
                </a:solidFill>
                <a:sym typeface="Wingdings" pitchFamily="2" charset="2"/>
              </a:rPr>
              <a:t>里は９９里を半ばと</a:t>
            </a:r>
            <a:r>
              <a:rPr lang="ja-JP" altLang="en-US" sz="2600" dirty="0" err="1">
                <a:solidFill>
                  <a:srgbClr val="FF0000"/>
                </a:solidFill>
                <a:sym typeface="Wingdings" pitchFamily="2" charset="2"/>
              </a:rPr>
              <a:t>す</a:t>
            </a:r>
            <a:endParaRPr lang="en-US" altLang="ja-JP" sz="2600" dirty="0">
              <a:solidFill>
                <a:srgbClr val="FF0000"/>
              </a:solidFill>
              <a:sym typeface="Wingdings" pitchFamily="2" charset="2"/>
            </a:endParaRPr>
          </a:p>
          <a:p>
            <a:pPr defTabSz="853969">
              <a:defRPr/>
            </a:pPr>
            <a:r>
              <a:rPr lang="ja-JP" altLang="en-US" sz="2600" dirty="0">
                <a:solidFill>
                  <a:srgbClr val="FF0000"/>
                </a:solidFill>
              </a:rPr>
              <a:t>＊安心と思う心が人の敵</a:t>
            </a:r>
            <a:endParaRPr lang="en-US" altLang="ja-JP" sz="2600" dirty="0">
              <a:solidFill>
                <a:srgbClr val="FF0000"/>
              </a:solidFill>
            </a:endParaRPr>
          </a:p>
        </p:txBody>
      </p:sp>
      <p:sp>
        <p:nvSpPr>
          <p:cNvPr id="7" name="スライド番号プレースホルダ 5"/>
          <p:cNvSpPr txBox="1">
            <a:spLocks/>
          </p:cNvSpPr>
          <p:nvPr/>
        </p:nvSpPr>
        <p:spPr>
          <a:xfrm>
            <a:off x="685193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FF79-DBFE-4D9D-8F99-7B2C59028BCA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7" descr="Ġ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8166" y="148281"/>
            <a:ext cx="1725283" cy="38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グループ化 9"/>
          <p:cNvGrpSpPr/>
          <p:nvPr/>
        </p:nvGrpSpPr>
        <p:grpSpPr>
          <a:xfrm>
            <a:off x="1259632" y="1196752"/>
            <a:ext cx="2770718" cy="1450181"/>
            <a:chOff x="4805281" y="664224"/>
            <a:chExt cx="2770718" cy="1450181"/>
          </a:xfrm>
        </p:grpSpPr>
        <p:sp>
          <p:nvSpPr>
            <p:cNvPr id="11" name="円/楕円 10"/>
            <p:cNvSpPr/>
            <p:nvPr/>
          </p:nvSpPr>
          <p:spPr bwMode="auto">
            <a:xfrm rot="21109005">
              <a:off x="4805281" y="664224"/>
              <a:ext cx="2739021" cy="1450181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85341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2200" dirty="0"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 rot="21109005">
              <a:off x="4971787" y="916613"/>
              <a:ext cx="260421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600" dirty="0">
                  <a:solidFill>
                    <a:schemeClr val="bg1"/>
                  </a:solidFill>
                </a:rPr>
                <a:t>大地を踏むまで</a:t>
              </a:r>
              <a:endParaRPr lang="en-US" altLang="ja-JP" sz="2600" dirty="0">
                <a:solidFill>
                  <a:schemeClr val="bg1"/>
                </a:solidFill>
              </a:endParaRPr>
            </a:p>
            <a:p>
              <a:r>
                <a:rPr lang="ja-JP" altLang="en-US" sz="2600" dirty="0">
                  <a:solidFill>
                    <a:schemeClr val="bg1"/>
                  </a:solidFill>
                </a:rPr>
                <a:t>　気を抜くな！</a:t>
              </a: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3316507" y="295043"/>
            <a:ext cx="5034668" cy="1077218"/>
            <a:chOff x="395536" y="116632"/>
            <a:chExt cx="5034668" cy="1077218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395536" y="116632"/>
              <a:ext cx="141897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dirty="0">
                  <a:solidFill>
                    <a:schemeClr val="accent5">
                      <a:lumMod val="25000"/>
                    </a:schemeClr>
                  </a:solidFill>
                </a:rPr>
                <a:t>ヒューマ</a:t>
              </a:r>
              <a:endParaRPr kumimoji="1" lang="en-US" altLang="ja-JP" sz="3200" dirty="0">
                <a:solidFill>
                  <a:schemeClr val="accent5">
                    <a:lumMod val="25000"/>
                  </a:schemeClr>
                </a:solidFill>
              </a:endParaRPr>
            </a:p>
            <a:p>
              <a:r>
                <a:rPr kumimoji="1" lang="ja-JP" altLang="en-US" sz="3200" dirty="0">
                  <a:solidFill>
                    <a:schemeClr val="accent5">
                      <a:lumMod val="25000"/>
                    </a:schemeClr>
                  </a:solidFill>
                </a:rPr>
                <a:t>ンエラー</a:t>
              </a: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1691680" y="260648"/>
              <a:ext cx="373852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solidFill>
                    <a:schemeClr val="accent5">
                      <a:lumMod val="25000"/>
                    </a:schemeClr>
                  </a:solidFill>
                </a:rPr>
                <a:t>過信による事故</a:t>
              </a:r>
              <a:endParaRPr kumimoji="1" lang="ja-JP" altLang="en-US" dirty="0">
                <a:solidFill>
                  <a:schemeClr val="accent5">
                    <a:lumMod val="25000"/>
                  </a:schemeClr>
                </a:solidFill>
              </a:endParaRPr>
            </a:p>
          </p:txBody>
        </p:sp>
      </p:grpSp>
    </p:spTree>
  </p:cSld>
  <p:clrMapOvr>
    <a:masterClrMapping/>
  </p:clrMapOvr>
  <p:transition advTm="19979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304800" y="6325115"/>
            <a:ext cx="5529041" cy="23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1" rIns="91422" bIns="45711">
            <a:spAutoFit/>
          </a:bodyPr>
          <a:lstStyle/>
          <a:p>
            <a:pPr defTabSz="911193" fontAlgn="t"/>
            <a:r>
              <a:rPr lang="ja-JP" altLang="en-US" sz="900" dirty="0">
                <a:solidFill>
                  <a:schemeClr val="tx1"/>
                </a:solidFill>
                <a:latin typeface="Times New Roman" pitchFamily="18" charset="0"/>
              </a:rPr>
              <a:t>当内容の転載を禁じます。ＮＰＯ法人品質安全機構　</a:t>
            </a: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</a:rPr>
              <a:t>copyright(c)　all right reserved.safety-npo@aa.wakwak.com</a:t>
            </a:r>
          </a:p>
        </p:txBody>
      </p:sp>
      <p:sp>
        <p:nvSpPr>
          <p:cNvPr id="15" name="スライド番号プレースホルダ 5"/>
          <p:cNvSpPr txBox="1">
            <a:spLocks/>
          </p:cNvSpPr>
          <p:nvPr/>
        </p:nvSpPr>
        <p:spPr>
          <a:xfrm>
            <a:off x="6851938" y="63104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FF79-DBFE-4D9D-8F99-7B2C59028BCA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491880" y="136192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chemeClr val="accent5">
                    <a:lumMod val="25000"/>
                  </a:schemeClr>
                </a:solidFill>
              </a:rPr>
              <a:t>ヒューマンエラー</a:t>
            </a:r>
            <a:endParaRPr lang="en-US" altLang="ja-JP" sz="3600" b="1" dirty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ja-JP" altLang="en-US" sz="3600" b="1" dirty="0">
                <a:solidFill>
                  <a:schemeClr val="accent5">
                    <a:lumMod val="25000"/>
                  </a:schemeClr>
                </a:solidFill>
              </a:rPr>
              <a:t>計画時のミステイク</a:t>
            </a:r>
            <a:endParaRPr lang="en-US" altLang="ja-JP" sz="36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563888" y="1905794"/>
            <a:ext cx="55446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/>
              <a:t>　</a:t>
            </a: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佐賀県ＪＲ長崎線。肥前竜王駅上り特急かもめ２０号の線路に下り特急かもめ１９号が進入。</a:t>
            </a:r>
            <a:endParaRPr lang="en-US" altLang="ja-JP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総合指令が、かもめ</a:t>
            </a:r>
            <a:r>
              <a:rPr lang="en-US" altLang="ja-JP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</a:t>
            </a:r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号の位置を、ポイントの手前と思い込み切り替えのタイミングが遅れる。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23528" y="6165304"/>
            <a:ext cx="1805266" cy="23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1" rIns="91422" bIns="45711">
            <a:spAutoFit/>
          </a:bodyPr>
          <a:lstStyle/>
          <a:p>
            <a:pPr defTabSz="911193" fontAlgn="t"/>
            <a:r>
              <a:rPr lang="ja-JP" altLang="en-US" sz="900" dirty="0">
                <a:solidFill>
                  <a:schemeClr val="tx1"/>
                </a:solidFill>
                <a:latin typeface="Times New Roman" pitchFamily="18" charset="0"/>
              </a:rPr>
              <a:t>＊写真：デジタル朝日</a:t>
            </a: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</a:rPr>
              <a:t>2015.05</a:t>
            </a:r>
            <a:r>
              <a:rPr lang="ja-JP" altLang="en-US" sz="900" dirty="0" err="1">
                <a:solidFill>
                  <a:schemeClr val="tx1"/>
                </a:solidFill>
                <a:latin typeface="Times New Roman" pitchFamily="18" charset="0"/>
              </a:rPr>
              <a:t>．</a:t>
            </a: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</a:rPr>
              <a:t>23</a:t>
            </a:r>
          </a:p>
        </p:txBody>
      </p:sp>
      <p:pic>
        <p:nvPicPr>
          <p:cNvPr id="17" name="Picture 2" descr="ＪＲ長崎線肥前竜王駅に停車中の上り特急「かもめ２０号」（奥）の線路に進入、緊急停止した下り特急「かもめ１９号」＝２２日午後４時２６分、佐賀県白石町、本社ヘリから、長沢幹城撮影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5782" y="266704"/>
            <a:ext cx="2606098" cy="5537959"/>
          </a:xfrm>
          <a:prstGeom prst="rect">
            <a:avLst/>
          </a:prstGeom>
          <a:noFill/>
        </p:spPr>
      </p:pic>
      <p:sp>
        <p:nvSpPr>
          <p:cNvPr id="11" name="右矢印吹き出し 10"/>
          <p:cNvSpPr/>
          <p:nvPr/>
        </p:nvSpPr>
        <p:spPr>
          <a:xfrm>
            <a:off x="290955" y="260648"/>
            <a:ext cx="1256709" cy="2592288"/>
          </a:xfrm>
          <a:prstGeom prst="rightArrow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かもめ</a:t>
            </a:r>
            <a:r>
              <a:rPr kumimoji="1" lang="en-US" altLang="ja-JP" sz="2800" dirty="0">
                <a:solidFill>
                  <a:schemeClr val="tx1"/>
                </a:solidFill>
              </a:rPr>
              <a:t>20</a:t>
            </a:r>
            <a:r>
              <a:rPr kumimoji="1" lang="ja-JP" altLang="en-US" sz="2800" dirty="0">
                <a:solidFill>
                  <a:schemeClr val="tx1"/>
                </a:solidFill>
              </a:rPr>
              <a:t>号</a:t>
            </a:r>
          </a:p>
        </p:txBody>
      </p:sp>
      <p:sp>
        <p:nvSpPr>
          <p:cNvPr id="12" name="右矢印吹き出し 11"/>
          <p:cNvSpPr/>
          <p:nvPr/>
        </p:nvSpPr>
        <p:spPr>
          <a:xfrm>
            <a:off x="290955" y="3212976"/>
            <a:ext cx="1256710" cy="2592288"/>
          </a:xfrm>
          <a:prstGeom prst="rightArrowCallou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かもめ</a:t>
            </a:r>
            <a:r>
              <a:rPr kumimoji="1" lang="en-US" altLang="ja-JP" sz="2800" dirty="0">
                <a:solidFill>
                  <a:schemeClr val="tx1"/>
                </a:solidFill>
              </a:rPr>
              <a:t>19</a:t>
            </a:r>
            <a:r>
              <a:rPr kumimoji="1" lang="ja-JP" altLang="en-US" sz="2800" dirty="0">
                <a:solidFill>
                  <a:schemeClr val="tx1"/>
                </a:solidFill>
              </a:rPr>
              <a:t>号</a:t>
            </a:r>
          </a:p>
        </p:txBody>
      </p:sp>
      <p:grpSp>
        <p:nvGrpSpPr>
          <p:cNvPr id="20" name="グループ化 19"/>
          <p:cNvGrpSpPr/>
          <p:nvPr/>
        </p:nvGrpSpPr>
        <p:grpSpPr>
          <a:xfrm>
            <a:off x="6369483" y="288264"/>
            <a:ext cx="2739021" cy="1450181"/>
            <a:chOff x="6228184" y="147739"/>
            <a:chExt cx="2739021" cy="1450181"/>
          </a:xfrm>
        </p:grpSpPr>
        <p:sp>
          <p:nvSpPr>
            <p:cNvPr id="14" name="円/楕円 13"/>
            <p:cNvSpPr/>
            <p:nvPr/>
          </p:nvSpPr>
          <p:spPr bwMode="auto">
            <a:xfrm rot="21109005">
              <a:off x="6228184" y="147739"/>
              <a:ext cx="2739021" cy="1450181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85341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2200" dirty="0"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 rot="21109005">
              <a:off x="6786357" y="367021"/>
              <a:ext cx="184746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600" dirty="0">
                  <a:solidFill>
                    <a:schemeClr val="bg1"/>
                  </a:solidFill>
                </a:rPr>
                <a:t>ミステイク</a:t>
              </a:r>
              <a:endParaRPr lang="en-US" altLang="ja-JP" sz="2600" dirty="0">
                <a:solidFill>
                  <a:schemeClr val="bg1"/>
                </a:solidFill>
              </a:endParaRPr>
            </a:p>
            <a:p>
              <a:r>
                <a:rPr lang="ja-JP" altLang="en-US" sz="2600" dirty="0">
                  <a:solidFill>
                    <a:schemeClr val="bg1"/>
                  </a:solidFill>
                </a:rPr>
                <a:t>「思い込み」</a:t>
              </a:r>
            </a:p>
          </p:txBody>
        </p:sp>
      </p:grpSp>
    </p:spTree>
  </p:cSld>
  <p:clrMapOvr>
    <a:masterClrMapping/>
  </p:clrMapOvr>
  <p:transition advTm="6556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1270" y="2970732"/>
            <a:ext cx="567055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04800" y="6325115"/>
            <a:ext cx="5529041" cy="23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1" rIns="91422" bIns="45711">
            <a:spAutoFit/>
          </a:bodyPr>
          <a:lstStyle/>
          <a:p>
            <a:pPr defTabSz="911193" fontAlgn="t"/>
            <a:r>
              <a:rPr lang="ja-JP" altLang="en-US" sz="900" dirty="0">
                <a:solidFill>
                  <a:schemeClr val="tx1"/>
                </a:solidFill>
                <a:latin typeface="Times New Roman" pitchFamily="18" charset="0"/>
              </a:rPr>
              <a:t>当内容の転載を禁じます。ＮＰＯ法人品質安全機構　</a:t>
            </a: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</a:rPr>
              <a:t>copyright(c)　all right reserved.safety-npo@aa.wakwak.com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6060511" y="328148"/>
            <a:ext cx="2797886" cy="1877437"/>
            <a:chOff x="4746416" y="450596"/>
            <a:chExt cx="2797886" cy="1877437"/>
          </a:xfrm>
        </p:grpSpPr>
        <p:sp>
          <p:nvSpPr>
            <p:cNvPr id="12" name="円/楕円 11"/>
            <p:cNvSpPr/>
            <p:nvPr/>
          </p:nvSpPr>
          <p:spPr bwMode="auto">
            <a:xfrm rot="21109005">
              <a:off x="4805281" y="664224"/>
              <a:ext cx="2739021" cy="1450181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85341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2200" dirty="0"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 rot="21109005">
              <a:off x="4746416" y="450596"/>
              <a:ext cx="2604212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ja-JP" sz="2600" dirty="0">
                <a:solidFill>
                  <a:schemeClr val="bg1"/>
                </a:solidFill>
              </a:endParaRPr>
            </a:p>
            <a:p>
              <a:pPr algn="ctr"/>
              <a:r>
                <a:rPr lang="ja-JP" altLang="en-US" sz="2600" dirty="0">
                  <a:solidFill>
                    <a:schemeClr val="bg1"/>
                  </a:solidFill>
                </a:rPr>
                <a:t>　</a:t>
              </a:r>
              <a:r>
                <a:rPr lang="ja-JP" altLang="en-US" sz="3200" dirty="0">
                  <a:solidFill>
                    <a:schemeClr val="bg1"/>
                  </a:solidFill>
                </a:rPr>
                <a:t>権威勾配</a:t>
              </a:r>
              <a:endParaRPr lang="en-US" altLang="ja-JP" sz="3200" dirty="0">
                <a:solidFill>
                  <a:schemeClr val="bg1"/>
                </a:solidFill>
              </a:endParaRPr>
            </a:p>
            <a:p>
              <a:pPr algn="ctr"/>
              <a:r>
                <a:rPr lang="ja-JP" altLang="en-US" sz="3200" dirty="0">
                  <a:solidFill>
                    <a:schemeClr val="bg1"/>
                  </a:solidFill>
                </a:rPr>
                <a:t>　忖度、斟酌</a:t>
              </a:r>
              <a:endParaRPr lang="en-US" altLang="ja-JP" sz="3200" dirty="0">
                <a:solidFill>
                  <a:schemeClr val="bg1"/>
                </a:solidFill>
              </a:endParaRPr>
            </a:p>
            <a:p>
              <a:endParaRPr lang="ja-JP" altLang="en-US" sz="2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323528" y="188640"/>
            <a:ext cx="6163182" cy="954107"/>
            <a:chOff x="395536" y="116632"/>
            <a:chExt cx="6163182" cy="954107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395536" y="116632"/>
              <a:ext cx="126509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b="1" dirty="0">
                  <a:solidFill>
                    <a:schemeClr val="accent5">
                      <a:lumMod val="25000"/>
                    </a:schemeClr>
                  </a:solidFill>
                </a:rPr>
                <a:t>ヒューマ</a:t>
              </a:r>
              <a:endParaRPr kumimoji="1" lang="en-US" altLang="ja-JP" sz="2800" b="1" dirty="0">
                <a:solidFill>
                  <a:schemeClr val="accent5">
                    <a:lumMod val="25000"/>
                  </a:schemeClr>
                </a:solidFill>
              </a:endParaRPr>
            </a:p>
            <a:p>
              <a:r>
                <a:rPr kumimoji="1" lang="ja-JP" altLang="en-US" sz="2800" b="1" dirty="0">
                  <a:solidFill>
                    <a:schemeClr val="accent5">
                      <a:lumMod val="25000"/>
                    </a:schemeClr>
                  </a:solidFill>
                </a:rPr>
                <a:t>ンエラー</a:t>
              </a: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691680" y="260648"/>
              <a:ext cx="486703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solidFill>
                    <a:schemeClr val="accent5">
                      <a:lumMod val="25000"/>
                    </a:schemeClr>
                  </a:solidFill>
                </a:rPr>
                <a:t>権威勾配に</a:t>
              </a:r>
              <a:r>
                <a:rPr kumimoji="1" lang="ja-JP" altLang="en-US" dirty="0">
                  <a:solidFill>
                    <a:schemeClr val="accent5">
                      <a:lumMod val="25000"/>
                    </a:schemeClr>
                  </a:solidFill>
                </a:rPr>
                <a:t>よる事故</a:t>
              </a:r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107504" y="1124744"/>
            <a:ext cx="842493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・秘書を障害（豊田真由子）</a:t>
            </a:r>
            <a:endParaRPr lang="en-US" altLang="ja-JP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・</a:t>
            </a:r>
            <a:r>
              <a:rPr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S UI Gothic" pitchFamily="50" charset="-128"/>
              </a:rPr>
              <a:t>酸欠ストーブ（パロマ・ワンマン社長）</a:t>
            </a:r>
            <a:endParaRPr lang="en-US" altLang="ja-JP" sz="3600" dirty="0">
              <a:solidFill>
                <a:schemeClr val="tx1">
                  <a:lumMod val="75000"/>
                  <a:lumOff val="25000"/>
                </a:schemeClr>
              </a:solidFill>
              <a:latin typeface="MS UI Gothic" pitchFamily="50" charset="-128"/>
            </a:endParaRPr>
          </a:p>
          <a:p>
            <a:r>
              <a:rPr kumimoji="1"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S UI Gothic" pitchFamily="50" charset="-128"/>
              </a:rPr>
              <a:t>・電車マンション突入（ＪＲ福知山線</a:t>
            </a:r>
            <a:r>
              <a:rPr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S UI Gothic" pitchFamily="50" charset="-128"/>
              </a:rPr>
              <a:t>）</a:t>
            </a:r>
            <a:endParaRPr lang="en-US" altLang="ja-JP" sz="3600" dirty="0">
              <a:solidFill>
                <a:schemeClr val="tx1">
                  <a:lumMod val="75000"/>
                  <a:lumOff val="25000"/>
                </a:schemeClr>
              </a:solidFill>
              <a:latin typeface="MS UI Gothic" pitchFamily="50" charset="-128"/>
            </a:endParaRPr>
          </a:p>
          <a:p>
            <a:r>
              <a:rPr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S UI Gothic" pitchFamily="50" charset="-128"/>
              </a:rPr>
              <a:t>・ジャンボ２機衝突（ＫＬＭ</a:t>
            </a:r>
            <a:r>
              <a:rPr lang="en-US" altLang="ja-JP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S UI Gothic" pitchFamily="50" charset="-128"/>
              </a:rPr>
              <a:t>/</a:t>
            </a:r>
            <a:r>
              <a:rPr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S UI Gothic" pitchFamily="50" charset="-128"/>
              </a:rPr>
              <a:t>パンナム）</a:t>
            </a:r>
            <a:endParaRPr lang="en-US" altLang="ja-JP" sz="3600" dirty="0">
              <a:solidFill>
                <a:schemeClr val="tx1">
                  <a:lumMod val="75000"/>
                  <a:lumOff val="25000"/>
                </a:schemeClr>
              </a:solidFill>
              <a:latin typeface="MS UI Gothic" pitchFamily="50" charset="-128"/>
            </a:endParaRPr>
          </a:p>
          <a:p>
            <a:r>
              <a:rPr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S UI Gothic" pitchFamily="50" charset="-128"/>
              </a:rPr>
              <a:t>・その他、</a:t>
            </a:r>
            <a:endParaRPr lang="en-US" altLang="ja-JP" sz="3600" dirty="0">
              <a:solidFill>
                <a:schemeClr val="tx1">
                  <a:lumMod val="75000"/>
                  <a:lumOff val="25000"/>
                </a:schemeClr>
              </a:solidFill>
              <a:latin typeface="MS UI Gothic" pitchFamily="50" charset="-128"/>
            </a:endParaRPr>
          </a:p>
          <a:p>
            <a:r>
              <a:rPr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S UI Gothic" pitchFamily="50" charset="-128"/>
              </a:rPr>
              <a:t>　加計学園・</a:t>
            </a:r>
            <a:endParaRPr lang="en-US" altLang="ja-JP" sz="3600" dirty="0">
              <a:solidFill>
                <a:schemeClr val="tx1">
                  <a:lumMod val="75000"/>
                  <a:lumOff val="25000"/>
                </a:schemeClr>
              </a:solidFill>
              <a:latin typeface="MS UI Gothic" pitchFamily="50" charset="-128"/>
            </a:endParaRPr>
          </a:p>
          <a:p>
            <a:r>
              <a:rPr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S UI Gothic" pitchFamily="50" charset="-128"/>
              </a:rPr>
              <a:t>　森友学園、</a:t>
            </a:r>
            <a:endParaRPr lang="en-US" altLang="ja-JP" sz="3600" dirty="0">
              <a:solidFill>
                <a:schemeClr val="tx1">
                  <a:lumMod val="75000"/>
                  <a:lumOff val="25000"/>
                </a:schemeClr>
              </a:solidFill>
              <a:latin typeface="MS UI Gothic" pitchFamily="50" charset="-128"/>
            </a:endParaRPr>
          </a:p>
          <a:p>
            <a:r>
              <a:rPr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S UI Gothic" pitchFamily="50" charset="-128"/>
              </a:rPr>
              <a:t>　豊洲市場移転</a:t>
            </a:r>
            <a:endParaRPr lang="en-US" altLang="ja-JP" sz="3600" dirty="0">
              <a:solidFill>
                <a:schemeClr val="tx1">
                  <a:lumMod val="75000"/>
                  <a:lumOff val="25000"/>
                </a:schemeClr>
              </a:solidFill>
              <a:latin typeface="MS UI Gothic" pitchFamily="50" charset="-128"/>
            </a:endParaRPr>
          </a:p>
          <a:p>
            <a:endParaRPr kumimoji="1" lang="en-US" altLang="ja-JP" sz="3600" dirty="0">
              <a:solidFill>
                <a:schemeClr val="tx1"/>
              </a:solidFill>
              <a:latin typeface="MS UI Gothic" pitchFamily="50" charset="-128"/>
            </a:endParaRPr>
          </a:p>
          <a:p>
            <a:endParaRPr lang="en-US" altLang="ja-JP" sz="3600" dirty="0">
              <a:solidFill>
                <a:schemeClr val="tx1"/>
              </a:solidFill>
              <a:latin typeface="MS UI Gothic" pitchFamily="50" charset="-128"/>
            </a:endParaRPr>
          </a:p>
          <a:p>
            <a:endParaRPr kumimoji="1" lang="en-US" altLang="ja-JP" sz="3600" dirty="0">
              <a:solidFill>
                <a:schemeClr val="tx1"/>
              </a:solidFill>
              <a:latin typeface="MS UI Gothic" pitchFamily="50" charset="-128"/>
            </a:endParaRPr>
          </a:p>
          <a:p>
            <a:endParaRPr kumimoji="1" lang="en-US" altLang="ja-JP" sz="3600" dirty="0">
              <a:solidFill>
                <a:schemeClr val="tx1"/>
              </a:solidFill>
              <a:latin typeface="MS UI Gothic" pitchFamily="50" charset="-128"/>
            </a:endParaRPr>
          </a:p>
        </p:txBody>
      </p:sp>
    </p:spTree>
  </p:cSld>
  <p:clrMapOvr>
    <a:masterClrMapping/>
  </p:clrMapOvr>
  <p:transition advTm="11107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074" descr="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300" y="1524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3075"/>
          <p:cNvSpPr txBox="1">
            <a:spLocks noChangeArrowheads="1"/>
          </p:cNvSpPr>
          <p:nvPr/>
        </p:nvSpPr>
        <p:spPr bwMode="auto">
          <a:xfrm>
            <a:off x="304800" y="6324600"/>
            <a:ext cx="541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4" tIns="45717" rIns="91434" bIns="45717">
            <a:spAutoFit/>
          </a:bodyPr>
          <a:lstStyle/>
          <a:p>
            <a:pPr eaLnBrk="1" fontAlgn="t" hangingPunct="1"/>
            <a:r>
              <a:rPr lang="ja-JP" altLang="en-US" sz="900" dirty="0">
                <a:solidFill>
                  <a:schemeClr val="tx1"/>
                </a:solidFill>
                <a:latin typeface="Times New Roman" pitchFamily="18" charset="0"/>
              </a:rPr>
              <a:t>当内容の転載を禁じます。ＮＰＯ法人品質安全機構　</a:t>
            </a: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</a:rPr>
              <a:t>copyright(c)　all right reserved.safety-npo@aa.wakwak.com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323528" y="47667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solidFill>
                  <a:schemeClr val="accent5">
                    <a:lumMod val="25000"/>
                  </a:schemeClr>
                </a:solidFill>
              </a:rPr>
              <a:t>権威勾配の問題解決。難易度順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58384" y="1617132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dirty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 </a:t>
            </a:r>
            <a:r>
              <a:rPr lang="zh-TW" altLang="en-US" sz="4800" dirty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自分 </a:t>
            </a:r>
            <a:r>
              <a:rPr lang="zh-TW" altLang="en-US" sz="4800" b="1" dirty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＜ </a:t>
            </a:r>
            <a:r>
              <a:rPr lang="zh-TW" altLang="en-US" sz="4800" dirty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関係</a:t>
            </a:r>
            <a:r>
              <a:rPr lang="zh-TW" altLang="en-US" sz="4800" b="1" dirty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＜ </a:t>
            </a:r>
            <a:r>
              <a:rPr lang="zh-TW" altLang="en-US" sz="4800" dirty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環境 </a:t>
            </a:r>
            <a:r>
              <a:rPr lang="zh-TW" altLang="en-US" sz="4800" b="1" dirty="0">
                <a:solidFill>
                  <a:srgbClr val="FF0000"/>
                </a:solidFill>
                <a:latin typeface="HG創英角ﾎﾟｯﾌﾟ体" pitchFamily="49" charset="-128"/>
                <a:ea typeface="HG創英角ﾎﾟｯﾌﾟ体" pitchFamily="49" charset="-128"/>
              </a:rPr>
              <a:t>＜ </a:t>
            </a:r>
            <a:r>
              <a:rPr lang="zh-TW" altLang="en-US" sz="4800" dirty="0">
                <a:solidFill>
                  <a:schemeClr val="tx1"/>
                </a:solidFill>
                <a:latin typeface="HG創英角ﾎﾟｯﾌﾟ体" pitchFamily="49" charset="-128"/>
                <a:ea typeface="HG創英角ﾎﾟｯﾌﾟ体" pitchFamily="49" charset="-128"/>
              </a:rPr>
              <a:t>相手</a:t>
            </a:r>
            <a:endParaRPr lang="ja-JP" altLang="en-US" sz="4800" dirty="0">
              <a:solidFill>
                <a:schemeClr val="tx1"/>
              </a:solidFill>
              <a:latin typeface="HG創英角ﾎﾟｯﾌﾟ体" pitchFamily="49" charset="-128"/>
              <a:ea typeface="HG創英角ﾎﾟｯﾌﾟ体" pitchFamily="49" charset="-128"/>
            </a:endParaRPr>
          </a:p>
        </p:txBody>
      </p:sp>
      <p:grpSp>
        <p:nvGrpSpPr>
          <p:cNvPr id="2" name="グループ化 19"/>
          <p:cNvGrpSpPr/>
          <p:nvPr/>
        </p:nvGrpSpPr>
        <p:grpSpPr>
          <a:xfrm>
            <a:off x="713765" y="2512934"/>
            <a:ext cx="8191495" cy="3956446"/>
            <a:chOff x="713765" y="2204864"/>
            <a:chExt cx="8191495" cy="3956446"/>
          </a:xfrm>
        </p:grpSpPr>
        <p:grpSp>
          <p:nvGrpSpPr>
            <p:cNvPr id="3" name="グループ化 18"/>
            <p:cNvGrpSpPr/>
            <p:nvPr/>
          </p:nvGrpSpPr>
          <p:grpSpPr>
            <a:xfrm>
              <a:off x="5250269" y="2204864"/>
              <a:ext cx="3654991" cy="3522964"/>
              <a:chOff x="5250269" y="2204864"/>
              <a:chExt cx="3654991" cy="3522964"/>
            </a:xfrm>
          </p:grpSpPr>
          <p:sp>
            <p:nvSpPr>
              <p:cNvPr id="13" name="テキスト ボックス 12"/>
              <p:cNvSpPr txBox="1"/>
              <p:nvPr/>
            </p:nvSpPr>
            <p:spPr>
              <a:xfrm>
                <a:off x="7612598" y="2276872"/>
                <a:ext cx="1292662" cy="345095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rgbClr val="FF0000"/>
                    </a:solidFill>
                  </a:rPr>
                  <a:t>・説明を尽くす</a:t>
                </a:r>
                <a:endParaRPr lang="en-US" altLang="ja-JP" sz="3600" dirty="0">
                  <a:solidFill>
                    <a:srgbClr val="FF0000"/>
                  </a:solidFill>
                </a:endParaRPr>
              </a:p>
              <a:p>
                <a:r>
                  <a:rPr lang="ja-JP" altLang="en-US" sz="3600" dirty="0">
                    <a:solidFill>
                      <a:srgbClr val="FF0000"/>
                    </a:solidFill>
                  </a:rPr>
                  <a:t>・懇願する</a:t>
                </a:r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5250269" y="2204864"/>
                <a:ext cx="1292662" cy="352296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rgbClr val="FF0000"/>
                    </a:solidFill>
                  </a:rPr>
                  <a:t>・異動を願いでる</a:t>
                </a:r>
                <a:endParaRPr lang="en-US" altLang="ja-JP" sz="3600" dirty="0">
                  <a:solidFill>
                    <a:srgbClr val="FF0000"/>
                  </a:solidFill>
                </a:endParaRPr>
              </a:p>
              <a:p>
                <a:r>
                  <a:rPr lang="ja-JP" altLang="en-US" sz="3600" dirty="0">
                    <a:solidFill>
                      <a:srgbClr val="FF0000"/>
                    </a:solidFill>
                  </a:rPr>
                  <a:t>・転職する</a:t>
                </a:r>
              </a:p>
            </p:txBody>
          </p:sp>
        </p:grpSp>
        <p:grpSp>
          <p:nvGrpSpPr>
            <p:cNvPr id="4" name="グループ化 17"/>
            <p:cNvGrpSpPr/>
            <p:nvPr/>
          </p:nvGrpSpPr>
          <p:grpSpPr>
            <a:xfrm>
              <a:off x="713765" y="2204864"/>
              <a:ext cx="3491092" cy="3956446"/>
              <a:chOff x="713765" y="2204864"/>
              <a:chExt cx="3491092" cy="3956446"/>
            </a:xfrm>
          </p:grpSpPr>
          <p:sp>
            <p:nvSpPr>
              <p:cNvPr id="15" name="テキスト ボックス 14"/>
              <p:cNvSpPr txBox="1"/>
              <p:nvPr/>
            </p:nvSpPr>
            <p:spPr>
              <a:xfrm>
                <a:off x="2850640" y="2276872"/>
                <a:ext cx="1354217" cy="388443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rgbClr val="FF0000"/>
                    </a:solidFill>
                  </a:rPr>
                  <a:t>・取引中止（業者）</a:t>
                </a:r>
                <a:endParaRPr lang="en-US" altLang="ja-JP" sz="3600" dirty="0">
                  <a:solidFill>
                    <a:srgbClr val="FF0000"/>
                  </a:solidFill>
                </a:endParaRPr>
              </a:p>
              <a:p>
                <a:r>
                  <a:rPr lang="ja-JP" altLang="en-US" sz="3600" dirty="0">
                    <a:solidFill>
                      <a:srgbClr val="FF0000"/>
                    </a:solidFill>
                  </a:rPr>
                  <a:t>・追抜</a:t>
                </a:r>
                <a:r>
                  <a:rPr lang="ja-JP" altLang="en-US" sz="4000" dirty="0">
                    <a:solidFill>
                      <a:srgbClr val="FF0000"/>
                    </a:solidFill>
                  </a:rPr>
                  <a:t>人事を待つ</a:t>
                </a: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713765" y="2204864"/>
                <a:ext cx="1292662" cy="392859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ja-JP" altLang="en-US" sz="3600" dirty="0">
                    <a:solidFill>
                      <a:srgbClr val="FF0000"/>
                    </a:solidFill>
                  </a:rPr>
                  <a:t>・変る勇気を持つ</a:t>
                </a:r>
                <a:endParaRPr lang="en-US" altLang="ja-JP" sz="3600" dirty="0">
                  <a:solidFill>
                    <a:srgbClr val="FF0000"/>
                  </a:solidFill>
                </a:endParaRPr>
              </a:p>
              <a:p>
                <a:r>
                  <a:rPr lang="ja-JP" altLang="en-US" sz="3600" dirty="0">
                    <a:solidFill>
                      <a:srgbClr val="FF0000"/>
                    </a:solidFill>
                  </a:rPr>
                  <a:t>（場所、時、人）</a:t>
                </a:r>
              </a:p>
            </p:txBody>
          </p:sp>
        </p:grpSp>
      </p:grpSp>
      <p:sp>
        <p:nvSpPr>
          <p:cNvPr id="10" name="テキスト ボックス 16"/>
          <p:cNvSpPr txBox="1"/>
          <p:nvPr/>
        </p:nvSpPr>
        <p:spPr>
          <a:xfrm>
            <a:off x="323528" y="6119718"/>
            <a:ext cx="17700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eaLnBrk="0" fontAlgn="ctr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accent2"/>
                </a:solidFill>
                <a:latin typeface="Verdana" pitchFamily="34" charset="0"/>
                <a:ea typeface="MS UI Gothic" pitchFamily="50" charset="-128"/>
                <a:cs typeface="+mn-cs"/>
              </a:defRPr>
            </a:lvl1pPr>
            <a:lvl2pPr marL="457200" algn="l" rtl="0" eaLnBrk="0" fontAlgn="ctr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accent2"/>
                </a:solidFill>
                <a:latin typeface="Verdana" pitchFamily="34" charset="0"/>
                <a:ea typeface="MS UI Gothic" pitchFamily="50" charset="-128"/>
                <a:cs typeface="+mn-cs"/>
              </a:defRPr>
            </a:lvl2pPr>
            <a:lvl3pPr marL="914400" algn="l" rtl="0" eaLnBrk="0" fontAlgn="ctr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accent2"/>
                </a:solidFill>
                <a:latin typeface="Verdana" pitchFamily="34" charset="0"/>
                <a:ea typeface="MS UI Gothic" pitchFamily="50" charset="-128"/>
                <a:cs typeface="+mn-cs"/>
              </a:defRPr>
            </a:lvl3pPr>
            <a:lvl4pPr marL="1371600" algn="l" rtl="0" eaLnBrk="0" fontAlgn="ctr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accent2"/>
                </a:solidFill>
                <a:latin typeface="Verdana" pitchFamily="34" charset="0"/>
                <a:ea typeface="MS UI Gothic" pitchFamily="50" charset="-128"/>
                <a:cs typeface="+mn-cs"/>
              </a:defRPr>
            </a:lvl4pPr>
            <a:lvl5pPr marL="1828800" algn="l" rtl="0" eaLnBrk="0" fontAlgn="ctr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accent2"/>
                </a:solidFill>
                <a:latin typeface="Verdana" pitchFamily="34" charset="0"/>
                <a:ea typeface="MS UI Gothic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4400" kern="1200">
                <a:solidFill>
                  <a:schemeClr val="accent2"/>
                </a:solidFill>
                <a:latin typeface="Verdana" pitchFamily="34" charset="0"/>
                <a:ea typeface="MS UI Gothic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4400" kern="1200">
                <a:solidFill>
                  <a:schemeClr val="accent2"/>
                </a:solidFill>
                <a:latin typeface="Verdana" pitchFamily="34" charset="0"/>
                <a:ea typeface="MS UI Gothic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4400" kern="1200">
                <a:solidFill>
                  <a:schemeClr val="accent2"/>
                </a:solidFill>
                <a:latin typeface="Verdana" pitchFamily="34" charset="0"/>
                <a:ea typeface="MS UI Gothic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4400" kern="1200">
                <a:solidFill>
                  <a:schemeClr val="accent2"/>
                </a:solidFill>
                <a:latin typeface="Verdana" pitchFamily="34" charset="0"/>
                <a:ea typeface="MS UI Gothic" pitchFamily="50" charset="-128"/>
                <a:cs typeface="+mn-cs"/>
              </a:defRPr>
            </a:lvl9pPr>
          </a:lstStyle>
          <a:p>
            <a:r>
              <a:rPr lang="ja-JP" altLang="en-US" sz="1000" dirty="0">
                <a:solidFill>
                  <a:schemeClr val="tx1"/>
                </a:solidFill>
              </a:rPr>
              <a:t>参考：アドラー心理学　ナツメ社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121475" y="997888"/>
            <a:ext cx="2975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tx1"/>
                </a:solidFill>
              </a:rPr>
              <a:t>アドラーの心理学</a:t>
            </a:r>
          </a:p>
        </p:txBody>
      </p:sp>
    </p:spTree>
    <p:extLst>
      <p:ext uri="{BB962C8B-B14F-4D97-AF65-F5344CB8AC3E}">
        <p14:creationId xmlns:p14="http://schemas.microsoft.com/office/powerpoint/2010/main" xmlns="" val="2126039628"/>
      </p:ext>
    </p:extLst>
  </p:cSld>
  <p:clrMapOvr>
    <a:masterClrMapping/>
  </p:clrMapOvr>
  <p:transition advTm="33168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グラフ 10"/>
          <p:cNvGraphicFramePr/>
          <p:nvPr/>
        </p:nvGraphicFramePr>
        <p:xfrm>
          <a:off x="179512" y="1196752"/>
          <a:ext cx="8568952" cy="45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8914" name="Picture 3074" descr="Ġ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2300" y="1524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3075"/>
          <p:cNvSpPr txBox="1">
            <a:spLocks noChangeArrowheads="1"/>
          </p:cNvSpPr>
          <p:nvPr/>
        </p:nvSpPr>
        <p:spPr bwMode="auto">
          <a:xfrm>
            <a:off x="304800" y="6324600"/>
            <a:ext cx="541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4" tIns="45717" rIns="91434" bIns="45717">
            <a:spAutoFit/>
          </a:bodyPr>
          <a:lstStyle/>
          <a:p>
            <a:pPr eaLnBrk="1" fontAlgn="t" hangingPunct="1"/>
            <a:r>
              <a:rPr lang="ja-JP" altLang="en-US" sz="900">
                <a:solidFill>
                  <a:schemeClr val="tx1"/>
                </a:solidFill>
                <a:latin typeface="Times New Roman" pitchFamily="18" charset="0"/>
              </a:rPr>
              <a:t>当内容の転載を禁じます。ＮＰＯ法人品質安全機構　</a:t>
            </a:r>
            <a:r>
              <a:rPr lang="en-US" altLang="ja-JP" sz="900">
                <a:solidFill>
                  <a:schemeClr val="tx1"/>
                </a:solidFill>
                <a:latin typeface="Times New Roman" pitchFamily="18" charset="0"/>
              </a:rPr>
              <a:t>copyright(c)　all right reserved.safety-npo@aa.wakwak.com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15218" y="439462"/>
            <a:ext cx="84433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solidFill>
                  <a:schemeClr val="accent5">
                    <a:lumMod val="25000"/>
                  </a:schemeClr>
                </a:solidFill>
              </a:rPr>
              <a:t>リスク</a:t>
            </a:r>
            <a:r>
              <a:rPr kumimoji="1" lang="ja-JP" altLang="en-US" sz="5400" dirty="0">
                <a:solidFill>
                  <a:schemeClr val="accent5">
                    <a:lumMod val="25000"/>
                  </a:schemeClr>
                </a:solidFill>
              </a:rPr>
              <a:t>を取りやすいリスキー気質</a:t>
            </a:r>
          </a:p>
        </p:txBody>
      </p:sp>
      <p:sp>
        <p:nvSpPr>
          <p:cNvPr id="6" name="テキスト ボックス 16"/>
          <p:cNvSpPr txBox="1"/>
          <p:nvPr/>
        </p:nvSpPr>
        <p:spPr>
          <a:xfrm>
            <a:off x="323528" y="6119718"/>
            <a:ext cx="37689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eaLnBrk="0" fontAlgn="ctr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accent2"/>
                </a:solidFill>
                <a:latin typeface="Verdana" pitchFamily="34" charset="0"/>
                <a:ea typeface="MS UI Gothic" pitchFamily="50" charset="-128"/>
                <a:cs typeface="+mn-cs"/>
              </a:defRPr>
            </a:lvl1pPr>
            <a:lvl2pPr marL="457200" algn="l" rtl="0" eaLnBrk="0" fontAlgn="ctr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accent2"/>
                </a:solidFill>
                <a:latin typeface="Verdana" pitchFamily="34" charset="0"/>
                <a:ea typeface="MS UI Gothic" pitchFamily="50" charset="-128"/>
                <a:cs typeface="+mn-cs"/>
              </a:defRPr>
            </a:lvl2pPr>
            <a:lvl3pPr marL="914400" algn="l" rtl="0" eaLnBrk="0" fontAlgn="ctr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accent2"/>
                </a:solidFill>
                <a:latin typeface="Verdana" pitchFamily="34" charset="0"/>
                <a:ea typeface="MS UI Gothic" pitchFamily="50" charset="-128"/>
                <a:cs typeface="+mn-cs"/>
              </a:defRPr>
            </a:lvl3pPr>
            <a:lvl4pPr marL="1371600" algn="l" rtl="0" eaLnBrk="0" fontAlgn="ctr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accent2"/>
                </a:solidFill>
                <a:latin typeface="Verdana" pitchFamily="34" charset="0"/>
                <a:ea typeface="MS UI Gothic" pitchFamily="50" charset="-128"/>
                <a:cs typeface="+mn-cs"/>
              </a:defRPr>
            </a:lvl4pPr>
            <a:lvl5pPr marL="1828800" algn="l" rtl="0" eaLnBrk="0" fontAlgn="ctr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accent2"/>
                </a:solidFill>
                <a:latin typeface="Verdana" pitchFamily="34" charset="0"/>
                <a:ea typeface="MS UI Gothic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4400" kern="1200">
                <a:solidFill>
                  <a:schemeClr val="accent2"/>
                </a:solidFill>
                <a:latin typeface="Verdana" pitchFamily="34" charset="0"/>
                <a:ea typeface="MS UI Gothic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4400" kern="1200">
                <a:solidFill>
                  <a:schemeClr val="accent2"/>
                </a:solidFill>
                <a:latin typeface="Verdana" pitchFamily="34" charset="0"/>
                <a:ea typeface="MS UI Gothic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4400" kern="1200">
                <a:solidFill>
                  <a:schemeClr val="accent2"/>
                </a:solidFill>
                <a:latin typeface="Verdana" pitchFamily="34" charset="0"/>
                <a:ea typeface="MS UI Gothic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4400" kern="1200">
                <a:solidFill>
                  <a:schemeClr val="accent2"/>
                </a:solidFill>
                <a:latin typeface="Verdana" pitchFamily="34" charset="0"/>
                <a:ea typeface="MS UI Gothic" pitchFamily="50" charset="-128"/>
                <a:cs typeface="+mn-cs"/>
              </a:defRPr>
            </a:lvl9pPr>
          </a:lstStyle>
          <a:p>
            <a:r>
              <a:rPr lang="ja-JP" altLang="en-US" sz="1000" dirty="0">
                <a:solidFill>
                  <a:schemeClr val="tx1"/>
                </a:solidFill>
              </a:rPr>
              <a:t>参考：失敗のメカニズムー忘れ物から巨大事故まで／日本出版サービス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259632" y="4344436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dirty="0">
                <a:solidFill>
                  <a:schemeClr val="tx1"/>
                </a:solidFill>
              </a:rPr>
              <a:t>対象：</a:t>
            </a:r>
            <a:r>
              <a:rPr lang="en-US" altLang="ja-JP" sz="1800" dirty="0">
                <a:solidFill>
                  <a:schemeClr val="tx1"/>
                </a:solidFill>
              </a:rPr>
              <a:t>17</a:t>
            </a:r>
            <a:r>
              <a:rPr lang="ja-JP" altLang="en-US" sz="1800" dirty="0">
                <a:solidFill>
                  <a:schemeClr val="tx1"/>
                </a:solidFill>
              </a:rPr>
              <a:t>歳～</a:t>
            </a:r>
            <a:r>
              <a:rPr lang="en-US" altLang="ja-JP" sz="1800" dirty="0">
                <a:solidFill>
                  <a:schemeClr val="tx1"/>
                </a:solidFill>
              </a:rPr>
              <a:t>63</a:t>
            </a:r>
            <a:r>
              <a:rPr lang="ja-JP" altLang="en-US" sz="1800" dirty="0">
                <a:solidFill>
                  <a:schemeClr val="tx1"/>
                </a:solidFill>
              </a:rPr>
              <a:t>歳の</a:t>
            </a:r>
            <a:r>
              <a:rPr lang="en-US" altLang="ja-JP" sz="1800" dirty="0">
                <a:solidFill>
                  <a:schemeClr val="tx1"/>
                </a:solidFill>
              </a:rPr>
              <a:t>481</a:t>
            </a:r>
            <a:r>
              <a:rPr lang="ja-JP" altLang="en-US" sz="1800" dirty="0">
                <a:solidFill>
                  <a:schemeClr val="tx1"/>
                </a:solidFill>
              </a:rPr>
              <a:t>人（うち女性</a:t>
            </a:r>
            <a:r>
              <a:rPr lang="en-US" altLang="ja-JP" sz="1800" dirty="0">
                <a:solidFill>
                  <a:schemeClr val="tx1"/>
                </a:solidFill>
              </a:rPr>
              <a:t>173</a:t>
            </a:r>
            <a:r>
              <a:rPr lang="ja-JP" altLang="en-US" sz="1800" dirty="0">
                <a:solidFill>
                  <a:schemeClr val="tx1"/>
                </a:solidFill>
              </a:rPr>
              <a:t>人</a:t>
            </a:r>
            <a:r>
              <a:rPr lang="en-US" altLang="ja-JP" sz="1800" dirty="0">
                <a:solidFill>
                  <a:schemeClr val="tx1"/>
                </a:solidFill>
              </a:rPr>
              <a:t>)</a:t>
            </a:r>
            <a:endParaRPr lang="ja-JP" altLang="en-US" sz="1800" dirty="0">
              <a:solidFill>
                <a:schemeClr val="tx1"/>
              </a:solidFill>
            </a:endParaRPr>
          </a:p>
          <a:p>
            <a:r>
              <a:rPr lang="ja-JP" altLang="en-US" sz="1800" dirty="0">
                <a:solidFill>
                  <a:schemeClr val="tx1"/>
                </a:solidFill>
              </a:rPr>
              <a:t>配点：「やらない」</a:t>
            </a:r>
            <a:r>
              <a:rPr lang="en-US" altLang="ja-JP" sz="1800" dirty="0">
                <a:solidFill>
                  <a:schemeClr val="tx1"/>
                </a:solidFill>
              </a:rPr>
              <a:t>0%</a:t>
            </a:r>
            <a:r>
              <a:rPr lang="ja-JP" altLang="en-US" sz="1800" dirty="0">
                <a:solidFill>
                  <a:schemeClr val="tx1"/>
                </a:solidFill>
              </a:rPr>
              <a:t>～「やる」</a:t>
            </a:r>
            <a:r>
              <a:rPr lang="en-US" altLang="ja-JP" sz="1800" dirty="0">
                <a:solidFill>
                  <a:schemeClr val="tx1"/>
                </a:solidFill>
              </a:rPr>
              <a:t>100%</a:t>
            </a:r>
            <a:r>
              <a:rPr lang="ja-JP" altLang="en-US" sz="1800" dirty="0">
                <a:solidFill>
                  <a:schemeClr val="tx1"/>
                </a:solidFill>
              </a:rPr>
              <a:t>として自己採点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/>
        </p:nvSpPr>
        <p:spPr bwMode="auto">
          <a:xfrm>
            <a:off x="7452320" y="3717032"/>
            <a:ext cx="288032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8" name="円/楕円 17"/>
          <p:cNvSpPr/>
          <p:nvPr/>
        </p:nvSpPr>
        <p:spPr bwMode="auto">
          <a:xfrm>
            <a:off x="5940152" y="2996952"/>
            <a:ext cx="288032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9" name="円/楕円 18"/>
          <p:cNvSpPr/>
          <p:nvPr/>
        </p:nvSpPr>
        <p:spPr bwMode="auto">
          <a:xfrm>
            <a:off x="5220072" y="2132856"/>
            <a:ext cx="288032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0" name="円/楕円 19"/>
          <p:cNvSpPr/>
          <p:nvPr/>
        </p:nvSpPr>
        <p:spPr bwMode="auto">
          <a:xfrm>
            <a:off x="3347864" y="1988840"/>
            <a:ext cx="288032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1" name="円/楕円 20"/>
          <p:cNvSpPr/>
          <p:nvPr/>
        </p:nvSpPr>
        <p:spPr bwMode="auto">
          <a:xfrm>
            <a:off x="7452320" y="5229200"/>
            <a:ext cx="288032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2" name="円/楕円 21"/>
          <p:cNvSpPr/>
          <p:nvPr/>
        </p:nvSpPr>
        <p:spPr bwMode="auto">
          <a:xfrm>
            <a:off x="5940152" y="5229200"/>
            <a:ext cx="288032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3" name="円/楕円 22"/>
          <p:cNvSpPr/>
          <p:nvPr/>
        </p:nvSpPr>
        <p:spPr bwMode="auto">
          <a:xfrm>
            <a:off x="5220072" y="5229200"/>
            <a:ext cx="288032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086045"/>
      </p:ext>
    </p:extLst>
  </p:cSld>
  <p:clrMapOvr>
    <a:masterClrMapping/>
  </p:clrMapOvr>
  <p:transition advTm="1986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074" descr="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300" y="1524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3075"/>
          <p:cNvSpPr txBox="1">
            <a:spLocks noChangeArrowheads="1"/>
          </p:cNvSpPr>
          <p:nvPr/>
        </p:nvSpPr>
        <p:spPr bwMode="auto">
          <a:xfrm>
            <a:off x="304800" y="6324600"/>
            <a:ext cx="541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4" tIns="45717" rIns="91434" bIns="45717">
            <a:spAutoFit/>
          </a:bodyPr>
          <a:lstStyle/>
          <a:p>
            <a:pPr eaLnBrk="1" fontAlgn="t" hangingPunct="1"/>
            <a:r>
              <a:rPr lang="ja-JP" altLang="en-US" sz="900" dirty="0">
                <a:solidFill>
                  <a:schemeClr val="tx1"/>
                </a:solidFill>
                <a:latin typeface="Times New Roman" pitchFamily="18" charset="0"/>
              </a:rPr>
              <a:t>当内容の転載を禁じます。ＮＰＯ法人品質安全機構　</a:t>
            </a: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</a:rPr>
              <a:t>copyright(c)　all right reserved.safety-npo@aa.wakwak.com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395536" y="116632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ea typeface="ＭＳ Ｐゴシック" pitchFamily="50" charset="-128"/>
              </a:rPr>
              <a:t>リスキー度が高い質問内容</a:t>
            </a:r>
            <a:endParaRPr lang="ja-JP" altLang="en-US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xmlns="" id="{D17589D0-D773-4BDF-9D51-360D1179241E}"/>
              </a:ext>
            </a:extLst>
          </p:cNvPr>
          <p:cNvSpPr/>
          <p:nvPr/>
        </p:nvSpPr>
        <p:spPr>
          <a:xfrm>
            <a:off x="395536" y="442506"/>
            <a:ext cx="82093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sz="2800" dirty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⑦ アイススケートをしにスケートリンクに来て</a:t>
            </a:r>
            <a:r>
              <a:rPr lang="en-US" altLang="ja-JP" sz="2800" dirty="0">
                <a:solidFill>
                  <a:schemeClr val="tx1"/>
                </a:solidFill>
              </a:rPr>
              <a:t>, </a:t>
            </a:r>
            <a:r>
              <a:rPr lang="ja-JP" altLang="en-US" sz="2800" dirty="0">
                <a:solidFill>
                  <a:schemeClr val="tx1"/>
                </a:solidFill>
              </a:rPr>
              <a:t>手袋を忘れたが、売店で買わずに、手袋なしで</a:t>
            </a:r>
            <a:r>
              <a:rPr lang="ja-JP" altLang="en-US" sz="2800" dirty="0" err="1">
                <a:solidFill>
                  <a:schemeClr val="tx1"/>
                </a:solidFill>
              </a:rPr>
              <a:t>滑つた</a:t>
            </a:r>
            <a:r>
              <a:rPr lang="ja-JP" altLang="en-US" sz="2800" dirty="0">
                <a:solidFill>
                  <a:schemeClr val="tx1"/>
                </a:solidFill>
              </a:rPr>
              <a:t>。</a:t>
            </a:r>
            <a:endParaRPr lang="en-US" altLang="ja-JP" sz="2800" dirty="0">
              <a:solidFill>
                <a:schemeClr val="tx1"/>
              </a:solidFill>
            </a:endParaRPr>
          </a:p>
          <a:p>
            <a:endParaRPr lang="en-US" altLang="ja-JP" sz="2800" dirty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⑫ 友人の家で</a:t>
            </a:r>
            <a:r>
              <a:rPr lang="en-US" altLang="ja-JP" sz="2800" dirty="0">
                <a:solidFill>
                  <a:schemeClr val="tx1"/>
                </a:solidFill>
              </a:rPr>
              <a:t>,</a:t>
            </a:r>
            <a:r>
              <a:rPr lang="ja-JP" altLang="en-US" sz="2800" dirty="0">
                <a:solidFill>
                  <a:schemeClr val="tx1"/>
                </a:solidFill>
              </a:rPr>
              <a:t>素人が調理したフグ料理を食べた。</a:t>
            </a:r>
            <a:endParaRPr lang="en-US" altLang="ja-JP" sz="2800" dirty="0">
              <a:solidFill>
                <a:schemeClr val="tx1"/>
              </a:solidFill>
            </a:endParaRPr>
          </a:p>
          <a:p>
            <a:endParaRPr lang="en-US" altLang="ja-JP" sz="2800" dirty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⑭ 近くのスーパーまで、車で出かけるとき</a:t>
            </a:r>
            <a:r>
              <a:rPr lang="en-US" altLang="ja-JP" sz="2800" dirty="0">
                <a:solidFill>
                  <a:schemeClr val="tx1"/>
                </a:solidFill>
              </a:rPr>
              <a:t>, </a:t>
            </a:r>
            <a:r>
              <a:rPr lang="ja-JP" altLang="en-US" sz="2800" dirty="0">
                <a:solidFill>
                  <a:schemeClr val="tx1"/>
                </a:solidFill>
              </a:rPr>
              <a:t>シートベルトを装着しないで運転した。</a:t>
            </a:r>
            <a:endParaRPr lang="en-US" altLang="ja-JP" sz="2800" dirty="0">
              <a:solidFill>
                <a:schemeClr val="tx1"/>
              </a:solidFill>
            </a:endParaRPr>
          </a:p>
          <a:p>
            <a:endParaRPr lang="en-US" altLang="ja-JP" sz="2800" dirty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⑱交差点で、優先道路を車が走行していないので</a:t>
            </a:r>
            <a:r>
              <a:rPr lang="en-US" altLang="ja-JP" sz="2800" dirty="0">
                <a:solidFill>
                  <a:schemeClr val="tx1"/>
                </a:solidFill>
              </a:rPr>
              <a:t>,</a:t>
            </a:r>
            <a:r>
              <a:rPr lang="ja-JP" altLang="en-US" sz="2800" dirty="0">
                <a:solidFill>
                  <a:schemeClr val="tx1"/>
                </a:solidFill>
              </a:rPr>
              <a:t>「止まれ」の標識があったが</a:t>
            </a:r>
            <a:r>
              <a:rPr lang="en-US" altLang="ja-JP" sz="2800" dirty="0">
                <a:solidFill>
                  <a:schemeClr val="tx1"/>
                </a:solidFill>
              </a:rPr>
              <a:t>,</a:t>
            </a:r>
            <a:r>
              <a:rPr lang="ja-JP" altLang="en-US" sz="2800" dirty="0">
                <a:solidFill>
                  <a:schemeClr val="tx1"/>
                </a:solidFill>
              </a:rPr>
              <a:t>少しスピードを落として通過した。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xmlns="" id="{9739D5A6-2F3E-4C6B-84DA-018A785D68A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944" y="6136372"/>
            <a:ext cx="3767655" cy="274344"/>
          </a:xfrm>
          <a:prstGeom prst="rect">
            <a:avLst/>
          </a:prstGeom>
        </p:spPr>
      </p:pic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xmlns="" id="{53BEEABF-D946-4D88-9CDA-B9E16E98709A}"/>
              </a:ext>
            </a:extLst>
          </p:cNvPr>
          <p:cNvSpPr txBox="1">
            <a:spLocks/>
          </p:cNvSpPr>
          <p:nvPr/>
        </p:nvSpPr>
        <p:spPr>
          <a:xfrm>
            <a:off x="6851938" y="63104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FF79-DBFE-4D9D-8F99-7B2C59028BCA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163737"/>
      </p:ext>
    </p:extLst>
  </p:cSld>
  <p:clrMapOvr>
    <a:masterClrMapping/>
  </p:clrMapOvr>
  <p:transition advTm="2783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300" y="1524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23528" y="6309320"/>
            <a:ext cx="541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4" tIns="45717" rIns="91434" bIns="45717">
            <a:spAutoFit/>
          </a:bodyPr>
          <a:lstStyle/>
          <a:p>
            <a:pPr eaLnBrk="1" fontAlgn="t" hangingPunct="1"/>
            <a:r>
              <a:rPr lang="ja-JP" altLang="en-US" sz="900" dirty="0">
                <a:solidFill>
                  <a:schemeClr val="tx1"/>
                </a:solidFill>
                <a:latin typeface="Times New Roman" pitchFamily="18" charset="0"/>
              </a:rPr>
              <a:t>当内容の転載を禁じます。ＮＰＯ法人品質安全機構　</a:t>
            </a: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</a:rPr>
              <a:t>copyright(c)　all right reserved.safety-npo@aa.wakwak.com</a:t>
            </a:r>
          </a:p>
        </p:txBody>
      </p:sp>
      <p:sp>
        <p:nvSpPr>
          <p:cNvPr id="816135" name="Text Box 7"/>
          <p:cNvSpPr txBox="1">
            <a:spLocks noChangeArrowheads="1"/>
          </p:cNvSpPr>
          <p:nvPr/>
        </p:nvSpPr>
        <p:spPr bwMode="auto">
          <a:xfrm>
            <a:off x="1835696" y="549275"/>
            <a:ext cx="5826140" cy="313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85341" tIns="42670" rIns="85341" bIns="42670">
            <a:spAutoFit/>
          </a:bodyPr>
          <a:lstStyle/>
          <a:p>
            <a:pPr algn="ctr" defTabSz="854075">
              <a:defRPr/>
            </a:pPr>
            <a:r>
              <a:rPr lang="ja-JP" altLang="en-US" sz="6600" b="1" dirty="0">
                <a:solidFill>
                  <a:schemeClr val="tx1"/>
                </a:solidFill>
              </a:rPr>
              <a:t>第２章　</a:t>
            </a:r>
            <a:endParaRPr lang="en-US" altLang="ja-JP" sz="6600" b="1" dirty="0">
              <a:solidFill>
                <a:schemeClr val="tx1"/>
              </a:solidFill>
            </a:endParaRPr>
          </a:p>
          <a:p>
            <a:pPr algn="ctr" defTabSz="854075">
              <a:defRPr/>
            </a:pPr>
            <a:r>
              <a:rPr lang="ja-JP" altLang="en-US" sz="6600" b="1" dirty="0">
                <a:solidFill>
                  <a:schemeClr val="tx1"/>
                </a:solidFill>
              </a:rPr>
              <a:t>ヒューマンエラーを</a:t>
            </a:r>
            <a:endParaRPr lang="en-US" altLang="ja-JP" sz="6600" b="1" dirty="0">
              <a:solidFill>
                <a:schemeClr val="tx1"/>
              </a:solidFill>
            </a:endParaRPr>
          </a:p>
          <a:p>
            <a:pPr algn="ctr" defTabSz="854075">
              <a:defRPr/>
            </a:pPr>
            <a:r>
              <a:rPr lang="ja-JP" altLang="en-US" sz="6600" b="1" dirty="0">
                <a:solidFill>
                  <a:schemeClr val="tx1"/>
                </a:solidFill>
              </a:rPr>
              <a:t>なくす手立て</a:t>
            </a:r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xmlns="" id="{306C1391-1E61-4F0E-AE8B-5D33E2D8BD0E}"/>
              </a:ext>
            </a:extLst>
          </p:cNvPr>
          <p:cNvSpPr txBox="1">
            <a:spLocks/>
          </p:cNvSpPr>
          <p:nvPr/>
        </p:nvSpPr>
        <p:spPr>
          <a:xfrm>
            <a:off x="6851938" y="63104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FF79-DBFE-4D9D-8F99-7B2C59028BCA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893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480" y="620688"/>
            <a:ext cx="8280000" cy="428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8" name="Rectangle 18"/>
          <p:cNvSpPr>
            <a:spLocks noChangeArrowheads="1"/>
          </p:cNvSpPr>
          <p:nvPr/>
        </p:nvSpPr>
        <p:spPr bwMode="auto">
          <a:xfrm>
            <a:off x="254821" y="6302375"/>
            <a:ext cx="5829347" cy="22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85341" tIns="42670" rIns="85341" bIns="42670">
            <a:spAutoFit/>
          </a:bodyPr>
          <a:lstStyle/>
          <a:p>
            <a:pPr defTabSz="854075" eaLnBrk="1" fontAlgn="t" hangingPunct="1">
              <a:defRPr/>
            </a:pPr>
            <a:r>
              <a:rPr lang="ja-JP" altLang="en-US" sz="900" dirty="0">
                <a:solidFill>
                  <a:schemeClr val="tx1"/>
                </a:solidFill>
                <a:latin typeface="Times New Roman" pitchFamily="18" charset="0"/>
              </a:rPr>
              <a:t>当内容の転載を禁じます。ＮＰＯ法人品質安全機構　</a:t>
            </a: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</a:rPr>
              <a:t>copyright(c)　all right reserved.　http://park21.wakwak.com/~safety/</a:t>
            </a:r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233472" y="4176568"/>
            <a:ext cx="6210736" cy="157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85341" tIns="42670" rIns="85341" bIns="42670">
            <a:spAutoFit/>
          </a:bodyPr>
          <a:lstStyle/>
          <a:p>
            <a:pPr defTabSz="854075" fontAlgn="base">
              <a:lnSpc>
                <a:spcPct val="115000"/>
              </a:lnSpc>
              <a:defRPr/>
            </a:pPr>
            <a:r>
              <a:rPr lang="ja-JP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rinda" pitchFamily="34" charset="0"/>
              </a:rPr>
              <a:t>事故は偶然に起きるのではない。</a:t>
            </a:r>
            <a:endParaRPr lang="en-US" altLang="ja-JP" sz="2800" b="1" dirty="0">
              <a:solidFill>
                <a:schemeClr val="tx1">
                  <a:lumMod val="75000"/>
                  <a:lumOff val="25000"/>
                </a:schemeClr>
              </a:solidFill>
              <a:latin typeface="Vrinda" pitchFamily="34" charset="0"/>
            </a:endParaRPr>
          </a:p>
          <a:p>
            <a:pPr defTabSz="854075" fontAlgn="base">
              <a:lnSpc>
                <a:spcPct val="115000"/>
              </a:lnSpc>
              <a:defRPr/>
            </a:pPr>
            <a:r>
              <a:rPr lang="ja-JP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rinda" pitchFamily="34" charset="0"/>
              </a:rPr>
              <a:t>いくつかの「品質の穴＝ヒューマンエラー」が重なった魔の時、必然の結果で起きる。</a:t>
            </a:r>
          </a:p>
        </p:txBody>
      </p:sp>
      <p:sp>
        <p:nvSpPr>
          <p:cNvPr id="204812" name="Rectangle 12"/>
          <p:cNvSpPr>
            <a:spLocks noChangeArrowheads="1"/>
          </p:cNvSpPr>
          <p:nvPr/>
        </p:nvSpPr>
        <p:spPr bwMode="auto">
          <a:xfrm>
            <a:off x="1397520" y="3722744"/>
            <a:ext cx="2664296" cy="19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85341" tIns="42670" rIns="85341" bIns="42670">
            <a:spAutoFit/>
          </a:bodyPr>
          <a:lstStyle/>
          <a:p>
            <a:pPr defTabSz="854075" fontAlgn="base">
              <a:lnSpc>
                <a:spcPct val="55000"/>
              </a:lnSpc>
              <a:spcBef>
                <a:spcPct val="50000"/>
              </a:spcBef>
              <a:defRPr/>
            </a:pPr>
            <a:r>
              <a:rPr lang="ja-JP" altLang="en-US" sz="1300" dirty="0">
                <a:solidFill>
                  <a:schemeClr val="tx1"/>
                </a:solidFill>
                <a:latin typeface="TT6134941CtCID-WinCharSetFFFF-H" charset="-127"/>
              </a:rPr>
              <a:t>英国の心理学者　リーズンの考え方</a:t>
            </a:r>
            <a:endParaRPr lang="ja-JP" altLang="en-US" sz="2600" dirty="0">
              <a:solidFill>
                <a:srgbClr val="C00000"/>
              </a:solidFill>
              <a:latin typeface="Century" pitchFamily="18" charset="0"/>
            </a:endParaRPr>
          </a:p>
        </p:txBody>
      </p:sp>
      <p:sp>
        <p:nvSpPr>
          <p:cNvPr id="204807" name="Text Box 7"/>
          <p:cNvSpPr txBox="1">
            <a:spLocks noChangeArrowheads="1"/>
          </p:cNvSpPr>
          <p:nvPr/>
        </p:nvSpPr>
        <p:spPr bwMode="auto">
          <a:xfrm>
            <a:off x="749552" y="116632"/>
            <a:ext cx="6295888" cy="71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85341" tIns="42670" rIns="85341" bIns="42670">
            <a:spAutoFit/>
          </a:bodyPr>
          <a:lstStyle/>
          <a:p>
            <a:pPr defTabSz="854075" fontAlgn="base">
              <a:tabLst>
                <a:tab pos="2870200" algn="l"/>
              </a:tabLst>
              <a:defRPr/>
            </a:pPr>
            <a:r>
              <a:rPr lang="ja-JP" altLang="en-US" sz="4100" b="1" dirty="0">
                <a:solidFill>
                  <a:schemeClr val="accent5">
                    <a:lumMod val="25000"/>
                  </a:schemeClr>
                </a:solidFill>
                <a:latin typeface="Vrinda" pitchFamily="34" charset="0"/>
                <a:ea typeface="メイリオ" pitchFamily="50" charset="-128"/>
              </a:rPr>
              <a:t>事故は</a:t>
            </a:r>
            <a:r>
              <a:rPr lang="en-US" altLang="ja-JP" sz="4100" b="1" dirty="0">
                <a:solidFill>
                  <a:schemeClr val="accent5">
                    <a:lumMod val="25000"/>
                  </a:schemeClr>
                </a:solidFill>
                <a:latin typeface="Vrinda" pitchFamily="34" charset="0"/>
                <a:ea typeface="メイリオ" pitchFamily="50" charset="-128"/>
              </a:rPr>
              <a:t>｢</a:t>
            </a:r>
            <a:r>
              <a:rPr lang="ja-JP" altLang="en-US" sz="4100" b="1" dirty="0">
                <a:solidFill>
                  <a:schemeClr val="accent5">
                    <a:lumMod val="25000"/>
                  </a:schemeClr>
                </a:solidFill>
                <a:latin typeface="Vrinda" pitchFamily="34" charset="0"/>
                <a:ea typeface="メイリオ" pitchFamily="50" charset="-128"/>
              </a:rPr>
              <a:t>魔の時</a:t>
            </a:r>
            <a:r>
              <a:rPr lang="en-US" altLang="ja-JP" sz="4100" b="1" dirty="0">
                <a:solidFill>
                  <a:schemeClr val="accent5">
                    <a:lumMod val="25000"/>
                  </a:schemeClr>
                </a:solidFill>
                <a:latin typeface="Vrinda" pitchFamily="34" charset="0"/>
                <a:ea typeface="メイリオ" pitchFamily="50" charset="-128"/>
              </a:rPr>
              <a:t>｣</a:t>
            </a:r>
            <a:r>
              <a:rPr lang="ja-JP" altLang="en-US" sz="4100" b="1" dirty="0">
                <a:solidFill>
                  <a:schemeClr val="accent5">
                    <a:lumMod val="25000"/>
                  </a:schemeClr>
                </a:solidFill>
                <a:latin typeface="Vrinda" pitchFamily="34" charset="0"/>
                <a:ea typeface="メイリオ" pitchFamily="50" charset="-128"/>
              </a:rPr>
              <a:t>に起きる</a:t>
            </a:r>
          </a:p>
        </p:txBody>
      </p:sp>
      <p:pic>
        <p:nvPicPr>
          <p:cNvPr id="23563" name="Picture 14" descr="Ġ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116632"/>
            <a:ext cx="17240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422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hoto.sankei.jp.msn.com/highlight/data/2013/01/15/13battery/~/media/highlight/2013/01/15/Z20130115GZ0JPG000798001000.jpg?mh=633&amp;mw=9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490946"/>
            <a:ext cx="2160240" cy="167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276046" y="136094"/>
            <a:ext cx="6096154" cy="70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85330" tIns="42665" rIns="85330" bIns="42665">
            <a:spAutoFit/>
          </a:bodyPr>
          <a:lstStyle/>
          <a:p>
            <a:pPr fontAlgn="base">
              <a:defRPr/>
            </a:pPr>
            <a:r>
              <a:rPr lang="ja-JP" altLang="en-US" sz="4000" dirty="0">
                <a:solidFill>
                  <a:schemeClr val="accent5">
                    <a:lumMod val="25000"/>
                  </a:schemeClr>
                </a:solidFill>
                <a:latin typeface="MS UI Gothic" pitchFamily="50" charset="-128"/>
              </a:rPr>
              <a:t>安全を手段にした品質思想</a:t>
            </a:r>
          </a:p>
        </p:txBody>
      </p:sp>
      <p:sp>
        <p:nvSpPr>
          <p:cNvPr id="323590" name="Text Box 6"/>
          <p:cNvSpPr txBox="1">
            <a:spLocks noChangeArrowheads="1"/>
          </p:cNvSpPr>
          <p:nvPr/>
        </p:nvSpPr>
        <p:spPr bwMode="auto">
          <a:xfrm>
            <a:off x="2915816" y="4437112"/>
            <a:ext cx="3240360" cy="1809712"/>
          </a:xfrm>
          <a:prstGeom prst="rect">
            <a:avLst/>
          </a:prstGeom>
          <a:noFill/>
          <a:ln w="38100" cap="flat" cmpd="sng">
            <a:noFill/>
            <a:prstDash val="solid"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85330" tIns="42665" rIns="85330" bIns="42665">
            <a:spAutoFit/>
          </a:bodyPr>
          <a:lstStyle/>
          <a:p>
            <a:pPr fontAlgn="base">
              <a:defRPr/>
            </a:pPr>
            <a:r>
              <a:rPr lang="ja-JP" altLang="en-US" sz="2800" dirty="0">
                <a:solidFill>
                  <a:schemeClr val="tx1"/>
                </a:solidFill>
              </a:rPr>
              <a:t>フェイル・セーフでない</a:t>
            </a:r>
            <a:endParaRPr lang="en-US" altLang="ja-JP" sz="2800" dirty="0">
              <a:solidFill>
                <a:schemeClr val="tx1"/>
              </a:solidFill>
            </a:endParaRPr>
          </a:p>
          <a:p>
            <a:pPr fontAlgn="base">
              <a:defRPr/>
            </a:pPr>
            <a:r>
              <a:rPr lang="ja-JP" altLang="en-US" sz="2800" dirty="0">
                <a:solidFill>
                  <a:srgbClr val="C00000"/>
                </a:solidFill>
              </a:rPr>
              <a:t>←</a:t>
            </a:r>
            <a:r>
              <a:rPr lang="en-US" altLang="ja-JP" sz="2800" dirty="0">
                <a:solidFill>
                  <a:srgbClr val="C00000"/>
                </a:solidFill>
              </a:rPr>
              <a:t>B</a:t>
            </a:r>
            <a:r>
              <a:rPr lang="en-US" altLang="ja-JP" sz="2800" dirty="0">
                <a:solidFill>
                  <a:srgbClr val="C00000"/>
                </a:solidFill>
                <a:latin typeface="Vrinda" pitchFamily="34" charset="0"/>
              </a:rPr>
              <a:t>７８７</a:t>
            </a:r>
            <a:r>
              <a:rPr lang="ja-JP" altLang="en-US" sz="2800" dirty="0">
                <a:solidFill>
                  <a:srgbClr val="C00000"/>
                </a:solidFill>
                <a:latin typeface="Vrinda" pitchFamily="34" charset="0"/>
              </a:rPr>
              <a:t>の焼けた電池ボックス。重要部品は複数搭載が安全</a:t>
            </a:r>
            <a:endParaRPr lang="ja-JP" altLang="en-US" sz="4800" dirty="0">
              <a:solidFill>
                <a:srgbClr val="C00000"/>
              </a:solidFill>
              <a:latin typeface="Vrinda" pitchFamily="34" charset="0"/>
            </a:endParaRPr>
          </a:p>
        </p:txBody>
      </p:sp>
      <p:pic>
        <p:nvPicPr>
          <p:cNvPr id="22534" name="Picture 7" descr="Ġ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6729" y="148281"/>
            <a:ext cx="1726720" cy="38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テキスト ボックス 14"/>
          <p:cNvSpPr txBox="1"/>
          <p:nvPr/>
        </p:nvSpPr>
        <p:spPr>
          <a:xfrm>
            <a:off x="2699792" y="863498"/>
            <a:ext cx="3536546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chemeClr val="tx1"/>
                </a:solidFill>
              </a:rPr>
              <a:t>異常時に安全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55576" y="2060848"/>
            <a:ext cx="1944216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馬鹿な使い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方でも安全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563888" y="2057508"/>
            <a:ext cx="194421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悪戯にも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安全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444208" y="2057508"/>
            <a:ext cx="1944216" cy="954107"/>
          </a:xfrm>
          <a:prstGeom prst="rect">
            <a:avLst/>
          </a:prstGeom>
          <a:solidFill>
            <a:srgbClr val="FFFF99"/>
          </a:solidFill>
          <a:ln w="508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Vrinda" pitchFamily="34" charset="0"/>
              </a:rPr>
              <a:t>経年劣化</a:t>
            </a:r>
            <a:endParaRPr lang="en-US" altLang="ja-JP" sz="2800" dirty="0">
              <a:solidFill>
                <a:schemeClr val="tx1"/>
              </a:solidFill>
              <a:latin typeface="Vrinda" pitchFamily="34" charset="0"/>
            </a:endParaRPr>
          </a:p>
          <a:p>
            <a:pPr algn="ctr"/>
            <a:r>
              <a:rPr lang="ja-JP" altLang="en-US" sz="2800" dirty="0" err="1">
                <a:solidFill>
                  <a:schemeClr val="tx1"/>
                </a:solidFill>
                <a:latin typeface="Vrinda" pitchFamily="34" charset="0"/>
              </a:rPr>
              <a:t>にも</a:t>
            </a:r>
            <a:r>
              <a:rPr lang="ja-JP" altLang="en-US" sz="2800" dirty="0">
                <a:solidFill>
                  <a:schemeClr val="tx1"/>
                </a:solidFill>
                <a:latin typeface="Vrinda" pitchFamily="34" charset="0"/>
              </a:rPr>
              <a:t>安全</a:t>
            </a:r>
            <a:endParaRPr lang="en-US" altLang="ja-JP" sz="2800" dirty="0">
              <a:solidFill>
                <a:schemeClr val="tx1"/>
              </a:solidFill>
              <a:latin typeface="Vrinda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346495" y="6301946"/>
            <a:ext cx="5896651" cy="2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85330" tIns="42665" rIns="85330" bIns="42665">
            <a:spAutoFit/>
          </a:bodyPr>
          <a:lstStyle/>
          <a:p>
            <a:pPr eaLnBrk="1" fontAlgn="t" hangingPunct="1">
              <a:defRPr/>
            </a:pPr>
            <a:r>
              <a:rPr lang="ja-JP" altLang="en-US" sz="900" dirty="0">
                <a:solidFill>
                  <a:schemeClr val="tx1"/>
                </a:solidFill>
                <a:latin typeface="Times New Roman" pitchFamily="18" charset="0"/>
              </a:rPr>
              <a:t>当内容の転載を禁じます。ＮＰＯ法人品質安全機構　</a:t>
            </a: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</a:rPr>
              <a:t>copyright(c)　all right reserved.　http://park21.wakwak.com/~safety/</a:t>
            </a:r>
          </a:p>
        </p:txBody>
      </p:sp>
      <p:cxnSp>
        <p:nvCxnSpPr>
          <p:cNvPr id="25" name="直線コネクタ 24"/>
          <p:cNvCxnSpPr/>
          <p:nvPr/>
        </p:nvCxnSpPr>
        <p:spPr>
          <a:xfrm>
            <a:off x="1763688" y="1844824"/>
            <a:ext cx="5616000" cy="0"/>
          </a:xfrm>
          <a:prstGeom prst="line">
            <a:avLst/>
          </a:prstGeom>
          <a:ln w="50800" cap="rnd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V="1">
            <a:off x="1763688" y="1844848"/>
            <a:ext cx="0" cy="216000"/>
          </a:xfrm>
          <a:prstGeom prst="line">
            <a:avLst/>
          </a:prstGeom>
          <a:ln w="50800" cap="rnd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flipV="1">
            <a:off x="4499992" y="1628800"/>
            <a:ext cx="0" cy="396000"/>
          </a:xfrm>
          <a:prstGeom prst="line">
            <a:avLst/>
          </a:prstGeom>
          <a:ln w="50800" cap="rnd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flipV="1">
            <a:off x="7380312" y="1844824"/>
            <a:ext cx="0" cy="216000"/>
          </a:xfrm>
          <a:prstGeom prst="line">
            <a:avLst/>
          </a:prstGeom>
          <a:ln w="50800" cap="rnd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6228184" y="908720"/>
            <a:ext cx="2202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chemeClr val="tx1"/>
                </a:solidFill>
              </a:rPr>
              <a:t>フェイル・セーフ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539552" y="2996952"/>
            <a:ext cx="22926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tx1"/>
                </a:solidFill>
              </a:rPr>
              <a:t>フール・プルーフ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＊錠剤シート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203848" y="2996952"/>
            <a:ext cx="26356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chemeClr val="tx1"/>
                </a:solidFill>
              </a:rPr>
              <a:t>タンパー・プルーフ</a:t>
            </a:r>
            <a:endParaRPr lang="en-US" altLang="ja-JP" sz="2800" dirty="0">
              <a:solidFill>
                <a:schemeClr val="tx1"/>
              </a:solidFill>
            </a:endParaRPr>
          </a:p>
          <a:p>
            <a:r>
              <a:rPr kumimoji="1" lang="ja-JP" altLang="en-US" sz="2800" dirty="0">
                <a:solidFill>
                  <a:schemeClr val="accent6">
                    <a:lumMod val="50000"/>
                  </a:schemeClr>
                </a:solidFill>
              </a:rPr>
              <a:t>＊</a:t>
            </a:r>
            <a:r>
              <a:rPr kumimoji="1" lang="en-US" altLang="ja-JP" sz="2800" dirty="0">
                <a:solidFill>
                  <a:schemeClr val="accent6">
                    <a:lumMod val="50000"/>
                  </a:schemeClr>
                </a:solidFill>
              </a:rPr>
              <a:t>100</a:t>
            </a:r>
            <a:r>
              <a:rPr kumimoji="1" lang="ja-JP" altLang="en-US" sz="2800" dirty="0">
                <a:solidFill>
                  <a:schemeClr val="accent6">
                    <a:lumMod val="50000"/>
                  </a:schemeClr>
                </a:solidFill>
              </a:rPr>
              <a:t>円ライター</a:t>
            </a:r>
            <a:endParaRPr kumimoji="1" lang="en-US" altLang="ja-JP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304695" y="3068960"/>
            <a:ext cx="25877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tx1"/>
                </a:solidFill>
              </a:rPr>
              <a:t>デグラデーション</a:t>
            </a:r>
            <a:endParaRPr lang="en-US" altLang="ja-JP" sz="2800" dirty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・プルーフ</a:t>
            </a:r>
            <a:r>
              <a:rPr kumimoji="1" lang="ja-JP" altLang="en-US" sz="2800" dirty="0">
                <a:solidFill>
                  <a:schemeClr val="tx1"/>
                </a:solidFill>
              </a:rPr>
              <a:t>（壊れ方設計）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r>
              <a:rPr lang="ja-JP" altLang="en-US" sz="2800" dirty="0">
                <a:solidFill>
                  <a:schemeClr val="tx1"/>
                </a:solidFill>
              </a:rPr>
              <a:t>＊タイヤのトレッドマーク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33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5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024"/>
          <p:cNvGraphicFramePr>
            <a:graphicFrameLocks noChangeAspect="1"/>
          </p:cNvGraphicFramePr>
          <p:nvPr/>
        </p:nvGraphicFramePr>
        <p:xfrm>
          <a:off x="544513" y="963613"/>
          <a:ext cx="6156325" cy="5087937"/>
        </p:xfrm>
        <a:graphic>
          <a:graphicData uri="http://schemas.openxmlformats.org/presentationml/2006/ole">
            <p:oleObj spid="_x0000_s1176" name="ワークシート" r:id="rId3" imgW="4792919" imgH="3962400" progId="">
              <p:embed/>
            </p:oleObj>
          </a:graphicData>
        </a:graphic>
      </p:graphicFrame>
      <p:graphicFrame>
        <p:nvGraphicFramePr>
          <p:cNvPr id="1027" name="Object 1025"/>
          <p:cNvGraphicFramePr>
            <a:graphicFrameLocks noChangeAspect="1"/>
          </p:cNvGraphicFramePr>
          <p:nvPr/>
        </p:nvGraphicFramePr>
        <p:xfrm>
          <a:off x="4043363" y="4151313"/>
          <a:ext cx="4741862" cy="949325"/>
        </p:xfrm>
        <a:graphic>
          <a:graphicData uri="http://schemas.openxmlformats.org/presentationml/2006/ole">
            <p:oleObj spid="_x0000_s1177" name="Photo Editor 写真" r:id="rId4" imgW="4869602" imgH="975238" progId="">
              <p:embed/>
            </p:oleObj>
          </a:graphicData>
        </a:graphic>
      </p:graphicFrame>
      <p:pic>
        <p:nvPicPr>
          <p:cNvPr id="1028" name="Picture 1034" descr="Ġ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8825" y="280988"/>
            <a:ext cx="1724025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6699" name="Text Box 1035"/>
          <p:cNvSpPr txBox="1">
            <a:spLocks noChangeArrowheads="1"/>
          </p:cNvSpPr>
          <p:nvPr/>
        </p:nvSpPr>
        <p:spPr bwMode="auto">
          <a:xfrm>
            <a:off x="192088" y="290513"/>
            <a:ext cx="6708775" cy="65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85341" tIns="42670" rIns="85341" bIns="42670">
            <a:spAutoFit/>
          </a:bodyPr>
          <a:lstStyle/>
          <a:p>
            <a:pPr defTabSz="854075">
              <a:defRPr/>
            </a:pPr>
            <a:r>
              <a:rPr lang="ja-JP" altLang="en-US" sz="3700" dirty="0">
                <a:solidFill>
                  <a:schemeClr val="accent5">
                    <a:lumMod val="25000"/>
                  </a:schemeClr>
                </a:solidFill>
              </a:rPr>
              <a:t>集団の中、個人は手抜きをする。</a:t>
            </a:r>
          </a:p>
        </p:txBody>
      </p:sp>
      <p:sp>
        <p:nvSpPr>
          <p:cNvPr id="626700" name="Text Box 1036"/>
          <p:cNvSpPr txBox="1">
            <a:spLocks noChangeArrowheads="1"/>
          </p:cNvSpPr>
          <p:nvPr/>
        </p:nvSpPr>
        <p:spPr bwMode="auto">
          <a:xfrm>
            <a:off x="7591425" y="741363"/>
            <a:ext cx="12477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85341" tIns="42670" rIns="85341" bIns="42670">
            <a:spAutoFit/>
          </a:bodyPr>
          <a:lstStyle/>
          <a:p>
            <a:pPr defTabSz="854075">
              <a:defRPr/>
            </a:pPr>
            <a:r>
              <a:rPr lang="ja-JP" altLang="en-US" sz="1900">
                <a:solidFill>
                  <a:schemeClr val="tx1"/>
                </a:solidFill>
              </a:rPr>
              <a:t>リンゲルマン</a:t>
            </a:r>
          </a:p>
        </p:txBody>
      </p:sp>
      <p:sp>
        <p:nvSpPr>
          <p:cNvPr id="626701" name="Rectangle 1037"/>
          <p:cNvSpPr>
            <a:spLocks noChangeArrowheads="1"/>
          </p:cNvSpPr>
          <p:nvPr/>
        </p:nvSpPr>
        <p:spPr bwMode="auto">
          <a:xfrm>
            <a:off x="344488" y="6302375"/>
            <a:ext cx="577373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85341" tIns="42670" rIns="85341" bIns="42670">
            <a:spAutoFit/>
          </a:bodyPr>
          <a:lstStyle/>
          <a:p>
            <a:pPr defTabSz="854075" eaLnBrk="1" fontAlgn="t" hangingPunct="1">
              <a:defRPr/>
            </a:pPr>
            <a:r>
              <a:rPr lang="ja-JP" altLang="en-US" sz="900">
                <a:solidFill>
                  <a:schemeClr val="tx2"/>
                </a:solidFill>
                <a:latin typeface="Times New Roman" pitchFamily="18" charset="0"/>
              </a:rPr>
              <a:t>当内容の転載を禁じます。ＮＰＯ法人品質安全機構　</a:t>
            </a:r>
            <a:r>
              <a:rPr lang="en-US" altLang="ja-JP" sz="900">
                <a:solidFill>
                  <a:schemeClr val="tx2"/>
                </a:solidFill>
                <a:latin typeface="Times New Roman" pitchFamily="18" charset="0"/>
              </a:rPr>
              <a:t>copyright(c)　all right reserved.　http://park21.wakwak.com/~safety/</a:t>
            </a:r>
          </a:p>
        </p:txBody>
      </p:sp>
    </p:spTree>
  </p:cSld>
  <p:clrMapOvr>
    <a:masterClrMapping/>
  </p:clrMapOvr>
  <p:transition advTm="773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Ġ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2300" y="1524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51520" y="6309320"/>
            <a:ext cx="541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4" tIns="45717" rIns="91434" bIns="45717">
            <a:spAutoFit/>
          </a:bodyPr>
          <a:lstStyle/>
          <a:p>
            <a:pPr eaLnBrk="1" fontAlgn="t" hangingPunct="1"/>
            <a:r>
              <a:rPr lang="ja-JP" altLang="en-US" sz="900" dirty="0">
                <a:solidFill>
                  <a:srgbClr val="333333"/>
                </a:solidFill>
                <a:latin typeface="Times New Roman" pitchFamily="18" charset="0"/>
              </a:rPr>
              <a:t>当内容の転載を禁じます。ＮＰＯ法人品質安全機構　</a:t>
            </a:r>
            <a:r>
              <a:rPr lang="en-US" altLang="ja-JP" sz="900" dirty="0">
                <a:solidFill>
                  <a:srgbClr val="333333"/>
                </a:solidFill>
                <a:latin typeface="Times New Roman" pitchFamily="18" charset="0"/>
              </a:rPr>
              <a:t>copyright(c)　all right reserved.safety-npo@aa.wakwak.com</a:t>
            </a:r>
          </a:p>
        </p:txBody>
      </p:sp>
      <p:sp>
        <p:nvSpPr>
          <p:cNvPr id="816135" name="Text Box 7"/>
          <p:cNvSpPr txBox="1">
            <a:spLocks noChangeArrowheads="1"/>
          </p:cNvSpPr>
          <p:nvPr/>
        </p:nvSpPr>
        <p:spPr bwMode="auto">
          <a:xfrm>
            <a:off x="395536" y="301164"/>
            <a:ext cx="8064896" cy="599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85341" tIns="42670" rIns="85341" bIns="42670">
            <a:spAutoFit/>
          </a:bodyPr>
          <a:lstStyle/>
          <a:p>
            <a:pPr algn="ctr" defTabSz="854075">
              <a:defRPr/>
            </a:pPr>
            <a:r>
              <a:rPr lang="ja-JP" altLang="en-US" sz="6600" dirty="0">
                <a:solidFill>
                  <a:schemeClr val="tx1"/>
                </a:solidFill>
              </a:rPr>
              <a:t>第１章　</a:t>
            </a:r>
            <a:endParaRPr lang="en-US" altLang="ja-JP" sz="6600" dirty="0">
              <a:solidFill>
                <a:schemeClr val="tx1"/>
              </a:solidFill>
            </a:endParaRPr>
          </a:p>
          <a:p>
            <a:pPr algn="ctr" defTabSz="854075">
              <a:defRPr/>
            </a:pPr>
            <a:r>
              <a:rPr lang="ja-JP" altLang="en-US" sz="6600" b="1" dirty="0">
                <a:solidFill>
                  <a:schemeClr val="tx1"/>
                </a:solidFill>
              </a:rPr>
              <a:t>企業品質の高め方</a:t>
            </a:r>
            <a:endParaRPr lang="en-US" altLang="ja-JP" sz="6600" b="1" dirty="0">
              <a:solidFill>
                <a:schemeClr val="tx1"/>
              </a:solidFill>
            </a:endParaRPr>
          </a:p>
          <a:p>
            <a:pPr algn="ctr" defTabSz="854075">
              <a:defRPr/>
            </a:pPr>
            <a:endParaRPr lang="en-US" altLang="ja-JP" sz="3600" b="1" dirty="0">
              <a:solidFill>
                <a:schemeClr val="accent5">
                  <a:lumMod val="25000"/>
                </a:schemeClr>
              </a:solidFill>
            </a:endParaRPr>
          </a:p>
          <a:p>
            <a:pPr algn="ctr" defTabSz="854075">
              <a:defRPr/>
            </a:pPr>
            <a:r>
              <a:rPr lang="ja-JP" altLang="en-US" sz="3600" b="1" dirty="0">
                <a:solidFill>
                  <a:schemeClr val="accent5">
                    <a:lumMod val="25000"/>
                  </a:schemeClr>
                </a:solidFill>
              </a:rPr>
              <a:t>・経営品質</a:t>
            </a:r>
            <a:endParaRPr lang="en-US" altLang="ja-JP" sz="3600" b="1" dirty="0">
              <a:solidFill>
                <a:schemeClr val="accent5">
                  <a:lumMod val="25000"/>
                </a:schemeClr>
              </a:solidFill>
            </a:endParaRPr>
          </a:p>
          <a:p>
            <a:pPr algn="ctr" defTabSz="854075">
              <a:defRPr/>
            </a:pPr>
            <a:r>
              <a:rPr lang="ja-JP" altLang="en-US" sz="3600" b="1" dirty="0">
                <a:solidFill>
                  <a:schemeClr val="accent5">
                    <a:lumMod val="25000"/>
                  </a:schemeClr>
                </a:solidFill>
              </a:rPr>
              <a:t>・労働品質</a:t>
            </a:r>
            <a:endParaRPr lang="en-US" altLang="ja-JP" sz="3600" b="1" dirty="0">
              <a:solidFill>
                <a:schemeClr val="accent5">
                  <a:lumMod val="25000"/>
                </a:schemeClr>
              </a:solidFill>
            </a:endParaRPr>
          </a:p>
          <a:p>
            <a:pPr algn="ctr" defTabSz="854075">
              <a:defRPr/>
            </a:pPr>
            <a:r>
              <a:rPr lang="ja-JP" altLang="en-US" sz="3600" b="1" dirty="0">
                <a:solidFill>
                  <a:schemeClr val="accent5">
                    <a:lumMod val="25000"/>
                  </a:schemeClr>
                </a:solidFill>
              </a:rPr>
              <a:t>・文書品質</a:t>
            </a:r>
            <a:endParaRPr lang="en-US" altLang="ja-JP" sz="3600" b="1" dirty="0">
              <a:solidFill>
                <a:schemeClr val="accent5">
                  <a:lumMod val="25000"/>
                </a:schemeClr>
              </a:solidFill>
            </a:endParaRPr>
          </a:p>
          <a:p>
            <a:pPr algn="ctr" defTabSz="854075">
              <a:defRPr/>
            </a:pPr>
            <a:r>
              <a:rPr lang="ja-JP" altLang="en-US" sz="3600" b="1" dirty="0">
                <a:solidFill>
                  <a:schemeClr val="accent5">
                    <a:lumMod val="25000"/>
                  </a:schemeClr>
                </a:solidFill>
              </a:rPr>
              <a:t>・コミュニケーション品質</a:t>
            </a:r>
            <a:endParaRPr lang="en-US" altLang="ja-JP" sz="3600" b="1" dirty="0">
              <a:solidFill>
                <a:schemeClr val="accent5">
                  <a:lumMod val="25000"/>
                </a:schemeClr>
              </a:solidFill>
            </a:endParaRPr>
          </a:p>
          <a:p>
            <a:pPr algn="ctr" defTabSz="854075">
              <a:defRPr/>
            </a:pPr>
            <a:r>
              <a:rPr lang="ja-JP" altLang="en-US" sz="3600" b="1" dirty="0">
                <a:solidFill>
                  <a:schemeClr val="accent5">
                    <a:lumMod val="25000"/>
                  </a:schemeClr>
                </a:solidFill>
              </a:rPr>
              <a:t>・監査品質</a:t>
            </a:r>
            <a:endParaRPr lang="en-US" altLang="ja-JP" sz="3600" b="1" dirty="0">
              <a:solidFill>
                <a:schemeClr val="accent5">
                  <a:lumMod val="25000"/>
                </a:schemeClr>
              </a:solidFill>
            </a:endParaRPr>
          </a:p>
          <a:p>
            <a:pPr algn="ctr" defTabSz="854075">
              <a:defRPr/>
            </a:pPr>
            <a:r>
              <a:rPr lang="ja-JP" altLang="en-US" sz="3600" b="1" dirty="0">
                <a:solidFill>
                  <a:schemeClr val="accent5">
                    <a:lumMod val="25000"/>
                  </a:schemeClr>
                </a:solidFill>
              </a:rPr>
              <a:t>：</a:t>
            </a:r>
            <a:endParaRPr lang="en-US" altLang="ja-JP" sz="36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xmlns="" id="{01F36241-3476-4889-B9CE-DACD87A44D3F}"/>
              </a:ext>
            </a:extLst>
          </p:cNvPr>
          <p:cNvSpPr txBox="1">
            <a:spLocks/>
          </p:cNvSpPr>
          <p:nvPr/>
        </p:nvSpPr>
        <p:spPr>
          <a:xfrm>
            <a:off x="6851938" y="63104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FF79-DBFE-4D9D-8F99-7B2C59028BCA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9229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Ġ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3019" y="152916"/>
            <a:ext cx="1905000" cy="39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593786" y="6301946"/>
            <a:ext cx="5529041" cy="23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1" rIns="91422" bIns="45711">
            <a:spAutoFit/>
          </a:bodyPr>
          <a:lstStyle/>
          <a:p>
            <a:pPr defTabSz="911193" fontAlgn="t"/>
            <a:r>
              <a:rPr lang="ja-JP" altLang="en-US" sz="900" dirty="0">
                <a:solidFill>
                  <a:schemeClr val="tx1"/>
                </a:solidFill>
                <a:latin typeface="Times New Roman" pitchFamily="18" charset="0"/>
              </a:rPr>
              <a:t>当内容の転載を禁じます。ＮＰＯ法人品質安全機構　</a:t>
            </a: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</a:rPr>
              <a:t>copyright(c)　all right reserved.safety-npo@aa.wakwak.com</a:t>
            </a:r>
          </a:p>
        </p:txBody>
      </p:sp>
      <p:sp>
        <p:nvSpPr>
          <p:cNvPr id="672778" name="Text Box 10"/>
          <p:cNvSpPr txBox="1">
            <a:spLocks noChangeArrowheads="1"/>
          </p:cNvSpPr>
          <p:nvPr/>
        </p:nvSpPr>
        <p:spPr bwMode="auto">
          <a:xfrm>
            <a:off x="251520" y="332656"/>
            <a:ext cx="8136904" cy="71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85330" tIns="42665" rIns="85330" bIns="42665">
            <a:spAutoFit/>
          </a:bodyPr>
          <a:lstStyle/>
          <a:p>
            <a:pPr>
              <a:defRPr/>
            </a:pPr>
            <a:r>
              <a:rPr lang="ja-JP" altLang="en-US" sz="4100" dirty="0">
                <a:solidFill>
                  <a:schemeClr val="accent5">
                    <a:lumMod val="25000"/>
                  </a:schemeClr>
                </a:solidFill>
              </a:rPr>
              <a:t>個人は、集団でリスキーシフトする。</a:t>
            </a:r>
          </a:p>
        </p:txBody>
      </p:sp>
      <p:graphicFrame>
        <p:nvGraphicFramePr>
          <p:cNvPr id="8" name="グラフ 7"/>
          <p:cNvGraphicFramePr/>
          <p:nvPr/>
        </p:nvGraphicFramePr>
        <p:xfrm>
          <a:off x="539552" y="980728"/>
          <a:ext cx="8213573" cy="5114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テキスト ボックス 12"/>
          <p:cNvSpPr txBox="1"/>
          <p:nvPr/>
        </p:nvSpPr>
        <p:spPr>
          <a:xfrm rot="21109005">
            <a:off x="7073962" y="2115645"/>
            <a:ext cx="1845132" cy="886392"/>
          </a:xfrm>
          <a:prstGeom prst="rect">
            <a:avLst/>
          </a:prstGeom>
          <a:solidFill>
            <a:srgbClr val="FFFF00"/>
          </a:solidFill>
          <a:ln w="50800">
            <a:solidFill>
              <a:srgbClr val="FF0000">
                <a:alpha val="83000"/>
              </a:srgbClr>
            </a:solidFill>
          </a:ln>
        </p:spPr>
        <p:txBody>
          <a:bodyPr wrap="square" lIns="85341" tIns="42670" rIns="85341" bIns="42670" rtlCol="0">
            <a:spAutoFit/>
          </a:bodyPr>
          <a:lstStyle/>
          <a:p>
            <a:r>
              <a:rPr lang="ja-JP" altLang="en-US" sz="2600" dirty="0">
                <a:solidFill>
                  <a:srgbClr val="FF0000"/>
                </a:solidFill>
              </a:rPr>
              <a:t>男：賭博型</a:t>
            </a:r>
            <a:endParaRPr lang="en-US" altLang="ja-JP" sz="2600" dirty="0">
              <a:solidFill>
                <a:srgbClr val="FF0000"/>
              </a:solidFill>
            </a:endParaRPr>
          </a:p>
          <a:p>
            <a:r>
              <a:rPr lang="ja-JP" altLang="en-US" sz="2600" dirty="0">
                <a:solidFill>
                  <a:srgbClr val="FF0000"/>
                </a:solidFill>
              </a:rPr>
              <a:t>女：理想型</a:t>
            </a:r>
          </a:p>
        </p:txBody>
      </p:sp>
      <p:sp>
        <p:nvSpPr>
          <p:cNvPr id="7" name="スライド番号プレースホルダ 5"/>
          <p:cNvSpPr txBox="1">
            <a:spLocks/>
          </p:cNvSpPr>
          <p:nvPr/>
        </p:nvSpPr>
        <p:spPr>
          <a:xfrm>
            <a:off x="6851938" y="63104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FF79-DBFE-4D9D-8F99-7B2C59028BCA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66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5592493"/>
              </p:ext>
            </p:extLst>
          </p:nvPr>
        </p:nvGraphicFramePr>
        <p:xfrm>
          <a:off x="267824" y="836712"/>
          <a:ext cx="8608351" cy="57055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3041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041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4156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相手の立場を尊重</a:t>
                      </a:r>
                      <a:endParaRPr kumimoji="1" lang="ja-JP" altLang="en-US" sz="3200" b="0" dirty="0">
                        <a:solidFill>
                          <a:srgbClr val="C00000"/>
                        </a:solidFill>
                      </a:endParaRPr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権威勾配、期待聴取防止</a:t>
                      </a:r>
                      <a:endParaRPr kumimoji="1" lang="ja-JP" altLang="en-US" sz="2800" b="0" dirty="0">
                        <a:solidFill>
                          <a:srgbClr val="C00000"/>
                        </a:solidFill>
                      </a:endParaRPr>
                    </a:p>
                  </a:txBody>
                  <a:tcPr marL="82814" marR="82814" marT="44484" marB="4448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156">
                <a:tc>
                  <a:txBody>
                    <a:bodyPr/>
                    <a:lstStyle/>
                    <a:p>
                      <a:pPr marL="0" algn="l" defTabSz="914286" rtl="0" eaLnBrk="1" latinLnBrk="0" hangingPunct="1"/>
                      <a:r>
                        <a:rPr kumimoji="1" lang="ja-JP" altLang="en-US" sz="3200" kern="1200" dirty="0"/>
                        <a:t>相手のタイミングで</a:t>
                      </a:r>
                      <a:endParaRPr kumimoji="1" lang="ja-JP" altLang="en-US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相手が作業中の指示は</a:t>
                      </a:r>
                      <a:r>
                        <a:rPr kumimoji="1" lang="en-US" altLang="ja-JP" sz="2800" dirty="0"/>
                        <a:t>×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L="82814" marR="82814" marT="44484" marB="4448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156">
                <a:tc>
                  <a:txBody>
                    <a:bodyPr/>
                    <a:lstStyle/>
                    <a:p>
                      <a:pPr marL="0" algn="l" defTabSz="914286" rtl="0" eaLnBrk="1" latinLnBrk="0" hangingPunct="1"/>
                      <a:r>
                        <a:rPr kumimoji="1" lang="en-US" altLang="ja-JP" sz="3200" kern="1200" dirty="0"/>
                        <a:t>1 </a:t>
                      </a:r>
                      <a:r>
                        <a:rPr kumimoji="1" lang="ja-JP" altLang="en-US" sz="3200" kern="1200" dirty="0"/>
                        <a:t>回に </a:t>
                      </a:r>
                      <a:r>
                        <a:rPr kumimoji="1" lang="en-US" altLang="ja-JP" sz="3200" kern="1200" dirty="0"/>
                        <a:t>1 </a:t>
                      </a:r>
                      <a:r>
                        <a:rPr kumimoji="1" lang="ja-JP" altLang="en-US" sz="3200" kern="1200" dirty="0"/>
                        <a:t>指示</a:t>
                      </a:r>
                      <a:endParaRPr kumimoji="1" lang="ja-JP" altLang="en-US" sz="32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「Ａを右に」「Ｂを左に」は</a:t>
                      </a:r>
                      <a:r>
                        <a:rPr kumimoji="1" lang="en-US" altLang="ja-JP" sz="2800" dirty="0"/>
                        <a:t>×</a:t>
                      </a:r>
                      <a:endParaRPr kumimoji="1" lang="ja-JP" alt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 marL="82814" marR="82814" marT="44484" marB="4448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156">
                <a:tc>
                  <a:txBody>
                    <a:bodyPr/>
                    <a:lstStyle/>
                    <a:p>
                      <a:pPr marL="0" algn="l" defTabSz="914286" rtl="0" eaLnBrk="1" latinLnBrk="0" hangingPunct="1"/>
                      <a:r>
                        <a:rPr kumimoji="1" lang="ja-JP" altLang="en-US" sz="2800" kern="1200" dirty="0"/>
                        <a:t>見やすいボディーサイン</a:t>
                      </a:r>
                      <a:endParaRPr kumimoji="1" lang="en-US" altLang="ja-JP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騒音が大きな現場で有効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L="82814" marR="82814" marT="44484" marB="4448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156">
                <a:tc>
                  <a:txBody>
                    <a:bodyPr/>
                    <a:lstStyle/>
                    <a:p>
                      <a:pPr marL="0" algn="l" defTabSz="914286" rtl="0" eaLnBrk="1" latinLnBrk="0" hangingPunct="1"/>
                      <a:r>
                        <a:rPr kumimoji="1" lang="ja-JP" altLang="en-US" sz="3200" kern="1200" dirty="0"/>
                        <a:t>重要事項は執拗に</a:t>
                      </a:r>
                      <a:endParaRPr kumimoji="1" lang="ja-JP" altLang="en-US" sz="32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「ここが重要！」と念押し</a:t>
                      </a:r>
                      <a:endParaRPr kumimoji="1" lang="ja-JP" alt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 marL="82814" marR="82814" marT="44484" marB="4448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156">
                <a:tc>
                  <a:txBody>
                    <a:bodyPr/>
                    <a:lstStyle/>
                    <a:p>
                      <a:pPr marL="0" algn="l" defTabSz="914286" rtl="0" eaLnBrk="1" latinLnBrk="0" hangingPunct="1"/>
                      <a:r>
                        <a:rPr kumimoji="1" lang="ja-JP" altLang="en-US" sz="3200" kern="1200" dirty="0"/>
                        <a:t>面談を重視</a:t>
                      </a:r>
                      <a:endParaRPr kumimoji="1" lang="ja-JP" altLang="en-US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言葉の情報量は一割以下</a:t>
                      </a:r>
                    </a:p>
                  </a:txBody>
                  <a:tcPr marL="82814" marR="82814" marT="44484" marB="44484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156">
                <a:tc>
                  <a:txBody>
                    <a:bodyPr/>
                    <a:lstStyle/>
                    <a:p>
                      <a:pPr marL="0" algn="l" defTabSz="914286" rtl="0" eaLnBrk="1" latinLnBrk="0" hangingPunct="1"/>
                      <a:r>
                        <a:rPr kumimoji="1" lang="ja-JP" altLang="en-US" sz="3200" kern="1200" dirty="0"/>
                        <a:t>相手の目を見て</a:t>
                      </a:r>
                      <a:endParaRPr kumimoji="1" lang="ja-JP" altLang="en-US" sz="32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心理状態を把握する</a:t>
                      </a:r>
                      <a:endParaRPr kumimoji="1" lang="ja-JP" alt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 marL="82814" marR="82814" marT="44484" marB="44484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4156">
                <a:tc>
                  <a:txBody>
                    <a:bodyPr/>
                    <a:lstStyle/>
                    <a:p>
                      <a:pPr marL="0" algn="l" defTabSz="914286" rtl="0" eaLnBrk="1" latinLnBrk="0" hangingPunct="1"/>
                      <a:r>
                        <a:rPr kumimoji="1" lang="ja-JP" altLang="en-US" sz="3200" kern="1200" dirty="0"/>
                        <a:t>相手の理解を確認</a:t>
                      </a:r>
                      <a:endParaRPr kumimoji="1" lang="ja-JP" altLang="en-US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間違いを防止する効果大</a:t>
                      </a:r>
                    </a:p>
                  </a:txBody>
                  <a:tcPr marL="82814" marR="82814" marT="44484" marB="44484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4156">
                <a:tc>
                  <a:txBody>
                    <a:bodyPr/>
                    <a:lstStyle/>
                    <a:p>
                      <a:pPr marL="0" algn="l" defTabSz="914286" rtl="0" eaLnBrk="1" latinLnBrk="0" hangingPunct="1"/>
                      <a:r>
                        <a:rPr kumimoji="1" lang="ja-JP" altLang="en-US" sz="3200" kern="1200" dirty="0"/>
                        <a:t>再確認が有効</a:t>
                      </a:r>
                      <a:endParaRPr kumimoji="1" lang="ja-JP" altLang="en-US" sz="32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「知らなかった」がエラー元</a:t>
                      </a:r>
                      <a:endParaRPr kumimoji="1" lang="ja-JP" altLang="en-US" sz="2800" dirty="0">
                        <a:solidFill>
                          <a:srgbClr val="C00000"/>
                        </a:solidFill>
                      </a:endParaRPr>
                    </a:p>
                  </a:txBody>
                  <a:tcPr marL="82814" marR="82814" marT="44484" marB="44484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4156">
                <a:tc>
                  <a:txBody>
                    <a:bodyPr/>
                    <a:lstStyle/>
                    <a:p>
                      <a:pPr marL="0" algn="l" defTabSz="914286" rtl="0" eaLnBrk="1" latinLnBrk="0" hangingPunct="1"/>
                      <a:r>
                        <a:rPr kumimoji="1" lang="ja-JP" altLang="en-US" sz="3200" kern="1200" dirty="0"/>
                        <a:t>リマインドメールが有効</a:t>
                      </a:r>
                      <a:endParaRPr kumimoji="1" lang="ja-JP" altLang="en-US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数回のメールで電話を</a:t>
                      </a:r>
                      <a:r>
                        <a:rPr kumimoji="1" lang="en-US" altLang="ja-JP" sz="2800" dirty="0"/>
                        <a:t>1</a:t>
                      </a:r>
                      <a:r>
                        <a:rPr kumimoji="1" lang="ja-JP" altLang="en-US" sz="2800" dirty="0"/>
                        <a:t>回</a:t>
                      </a:r>
                    </a:p>
                  </a:txBody>
                  <a:tcPr marL="82814" marR="82814" marT="44484" marB="44484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59394" name="Picture 5" descr="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1582" y="152916"/>
            <a:ext cx="1906438" cy="39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正方形/長方形 8"/>
          <p:cNvSpPr/>
          <p:nvPr/>
        </p:nvSpPr>
        <p:spPr>
          <a:xfrm>
            <a:off x="333039" y="346280"/>
            <a:ext cx="326237" cy="363172"/>
          </a:xfrm>
          <a:prstGeom prst="rect">
            <a:avLst/>
          </a:prstGeom>
        </p:spPr>
        <p:txBody>
          <a:bodyPr wrap="none" lIns="85341" tIns="42670" rIns="85341" bIns="42670">
            <a:spAutoFit/>
          </a:bodyPr>
          <a:lstStyle/>
          <a:p>
            <a:r>
              <a:rPr lang="ja-JP" altLang="en-US" dirty="0"/>
              <a:t>　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45854" y="6582562"/>
            <a:ext cx="6713661" cy="23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1" rIns="91422" bIns="45711">
            <a:spAutoFit/>
          </a:bodyPr>
          <a:lstStyle/>
          <a:p>
            <a:r>
              <a:rPr lang="ja-JP" altLang="en-US" sz="900" dirty="0">
                <a:solidFill>
                  <a:schemeClr val="tx1"/>
                </a:solidFill>
              </a:rPr>
              <a:t>当内容の転載を禁じます。ＮＰＯ法人品質安全機構　</a:t>
            </a:r>
            <a:r>
              <a:rPr lang="en-US" altLang="ja-JP" sz="900" dirty="0">
                <a:solidFill>
                  <a:schemeClr val="tx1"/>
                </a:solidFill>
              </a:rPr>
              <a:t>copyright(c)</a:t>
            </a:r>
            <a:r>
              <a:rPr lang="ja-JP" altLang="en-US" sz="900" dirty="0">
                <a:solidFill>
                  <a:schemeClr val="tx1"/>
                </a:solidFill>
              </a:rPr>
              <a:t>　</a:t>
            </a:r>
            <a:r>
              <a:rPr lang="en-US" altLang="ja-JP" sz="900" dirty="0">
                <a:solidFill>
                  <a:schemeClr val="tx1"/>
                </a:solidFill>
              </a:rPr>
              <a:t>all right reserved.</a:t>
            </a:r>
            <a:r>
              <a:rPr lang="ja-JP" altLang="en-US" sz="900" dirty="0">
                <a:solidFill>
                  <a:schemeClr val="tx1"/>
                </a:solidFill>
              </a:rPr>
              <a:t>　</a:t>
            </a:r>
            <a:r>
              <a:rPr lang="en-US" altLang="ja-JP" sz="900" dirty="0">
                <a:solidFill>
                  <a:schemeClr val="tx1"/>
                </a:solidFill>
              </a:rPr>
              <a:t>http://park21.wakwak.com/~safety/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79512" y="195488"/>
            <a:ext cx="6552728" cy="701727"/>
          </a:xfrm>
          <a:prstGeom prst="rect">
            <a:avLst/>
          </a:prstGeom>
        </p:spPr>
        <p:txBody>
          <a:bodyPr wrap="square" lIns="85341" tIns="42670" rIns="85341" bIns="42670">
            <a:spAutoFit/>
          </a:bodyPr>
          <a:lstStyle/>
          <a:p>
            <a:r>
              <a:rPr lang="ja-JP" altLang="en-US" sz="4000" b="1" dirty="0">
                <a:solidFill>
                  <a:schemeClr val="accent5">
                    <a:lumMod val="25000"/>
                  </a:schemeClr>
                </a:solidFill>
              </a:rPr>
              <a:t>ヒューマンエラーをなくす手立て</a:t>
            </a:r>
          </a:p>
        </p:txBody>
      </p:sp>
      <p:sp>
        <p:nvSpPr>
          <p:cNvPr id="8" name="スライド番号プレースホルダ 5">
            <a:extLst>
              <a:ext uri="{FF2B5EF4-FFF2-40B4-BE49-F238E27FC236}">
                <a16:creationId xmlns:a16="http://schemas.microsoft.com/office/drawing/2014/main" xmlns="" id="{BA6FA757-A995-43E3-A965-1712FAA9D340}"/>
              </a:ext>
            </a:extLst>
          </p:cNvPr>
          <p:cNvSpPr txBox="1">
            <a:spLocks/>
          </p:cNvSpPr>
          <p:nvPr/>
        </p:nvSpPr>
        <p:spPr>
          <a:xfrm>
            <a:off x="6851938" y="63104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FF79-DBFE-4D9D-8F99-7B2C59028BCA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78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5" descr="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1582" y="152916"/>
            <a:ext cx="1906438" cy="39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正方形/長方形 8"/>
          <p:cNvSpPr/>
          <p:nvPr/>
        </p:nvSpPr>
        <p:spPr>
          <a:xfrm>
            <a:off x="333039" y="346280"/>
            <a:ext cx="326237" cy="363172"/>
          </a:xfrm>
          <a:prstGeom prst="rect">
            <a:avLst/>
          </a:prstGeom>
        </p:spPr>
        <p:txBody>
          <a:bodyPr wrap="none" lIns="85341" tIns="42670" rIns="85341" bIns="42670">
            <a:spAutoFit/>
          </a:bodyPr>
          <a:lstStyle/>
          <a:p>
            <a:r>
              <a:rPr lang="ja-JP" altLang="en-US" dirty="0"/>
              <a:t>　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45854" y="6456406"/>
            <a:ext cx="6713661" cy="23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1" rIns="91422" bIns="45711">
            <a:spAutoFit/>
          </a:bodyPr>
          <a:lstStyle/>
          <a:p>
            <a:r>
              <a:rPr lang="ja-JP" altLang="en-US" sz="900" dirty="0">
                <a:solidFill>
                  <a:schemeClr val="tx1"/>
                </a:solidFill>
              </a:rPr>
              <a:t>当内容の転載を禁じます。ＮＰＯ法人品質安全機構　</a:t>
            </a:r>
            <a:r>
              <a:rPr lang="en-US" altLang="ja-JP" sz="900" dirty="0">
                <a:solidFill>
                  <a:schemeClr val="tx1"/>
                </a:solidFill>
              </a:rPr>
              <a:t>copyright(c)</a:t>
            </a:r>
            <a:r>
              <a:rPr lang="ja-JP" altLang="en-US" sz="900" dirty="0">
                <a:solidFill>
                  <a:schemeClr val="tx1"/>
                </a:solidFill>
              </a:rPr>
              <a:t>　</a:t>
            </a:r>
            <a:r>
              <a:rPr lang="en-US" altLang="ja-JP" sz="900" dirty="0">
                <a:solidFill>
                  <a:schemeClr val="tx1"/>
                </a:solidFill>
              </a:rPr>
              <a:t>all right reserved.</a:t>
            </a:r>
            <a:r>
              <a:rPr lang="ja-JP" altLang="en-US" sz="900" dirty="0">
                <a:solidFill>
                  <a:schemeClr val="tx1"/>
                </a:solidFill>
              </a:rPr>
              <a:t>　</a:t>
            </a:r>
            <a:r>
              <a:rPr lang="en-US" altLang="ja-JP" sz="900" dirty="0">
                <a:solidFill>
                  <a:schemeClr val="tx1"/>
                </a:solidFill>
              </a:rPr>
              <a:t>http://park21.wakwak.com/~safety</a:t>
            </a:r>
            <a:r>
              <a:rPr lang="en-US" altLang="ja-JP" sz="900" dirty="0">
                <a:solidFill>
                  <a:schemeClr val="tx2"/>
                </a:solidFill>
              </a:rPr>
              <a:t>/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07504" y="258096"/>
            <a:ext cx="7335306" cy="824837"/>
          </a:xfrm>
          <a:prstGeom prst="rect">
            <a:avLst/>
          </a:prstGeom>
        </p:spPr>
        <p:txBody>
          <a:bodyPr wrap="square" lIns="85341" tIns="42670" rIns="85341" bIns="42670">
            <a:spAutoFit/>
          </a:bodyPr>
          <a:lstStyle/>
          <a:p>
            <a:r>
              <a:rPr lang="ja-JP" altLang="en-US" sz="4800" dirty="0">
                <a:solidFill>
                  <a:schemeClr val="accent5">
                    <a:lumMod val="25000"/>
                  </a:schemeClr>
                </a:solidFill>
              </a:rPr>
              <a:t>ヒューマンエラーを有効に防ぐ</a:t>
            </a:r>
            <a:r>
              <a:rPr lang="ja-JP" altLang="en-US" sz="3200" dirty="0">
                <a:solidFill>
                  <a:schemeClr val="accent5">
                    <a:lumMod val="25000"/>
                  </a:schemeClr>
                </a:solidFill>
              </a:rPr>
              <a:t>　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1145336"/>
            <a:ext cx="8773556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chemeClr val="tx1"/>
                </a:solidFill>
              </a:rPr>
              <a:t>１．指差喚呼が有効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　　</a:t>
            </a:r>
            <a:r>
              <a:rPr lang="ja-JP" altLang="en-US" dirty="0">
                <a:solidFill>
                  <a:schemeClr val="accent5">
                    <a:lumMod val="25000"/>
                  </a:schemeClr>
                </a:solidFill>
              </a:rPr>
              <a:t>（眼、口、腕、耳を動員）</a:t>
            </a:r>
            <a:endParaRPr lang="en-US" altLang="ja-JP" dirty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２．</a:t>
            </a:r>
            <a:r>
              <a:rPr lang="ja-JP" altLang="en-US" dirty="0">
                <a:solidFill>
                  <a:schemeClr val="tx1"/>
                </a:solidFill>
              </a:rPr>
              <a:t>短期記憶を長期記憶に換える</a:t>
            </a:r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　　</a:t>
            </a:r>
            <a:r>
              <a:rPr kumimoji="1" lang="ja-JP" altLang="en-US" dirty="0">
                <a:solidFill>
                  <a:schemeClr val="accent5">
                    <a:lumMod val="25000"/>
                  </a:schemeClr>
                </a:solidFill>
              </a:rPr>
              <a:t>（短期記憶は</a:t>
            </a:r>
            <a:r>
              <a:rPr kumimoji="1" lang="en-US" altLang="ja-JP" dirty="0">
                <a:solidFill>
                  <a:schemeClr val="accent5">
                    <a:lumMod val="25000"/>
                  </a:schemeClr>
                </a:solidFill>
              </a:rPr>
              <a:t>7</a:t>
            </a:r>
            <a:r>
              <a:rPr kumimoji="1" lang="ja-JP" altLang="en-US" dirty="0">
                <a:solidFill>
                  <a:schemeClr val="accent5">
                    <a:lumMod val="25000"/>
                  </a:schemeClr>
                </a:solidFill>
              </a:rPr>
              <a:t>個、</a:t>
            </a:r>
            <a:r>
              <a:rPr kumimoji="1" lang="en-US" altLang="ja-JP" dirty="0">
                <a:solidFill>
                  <a:schemeClr val="accent5">
                    <a:lumMod val="25000"/>
                  </a:schemeClr>
                </a:solidFill>
              </a:rPr>
              <a:t>10</a:t>
            </a:r>
            <a:r>
              <a:rPr kumimoji="1" lang="ja-JP" altLang="en-US" dirty="0">
                <a:solidFill>
                  <a:schemeClr val="accent5">
                    <a:lumMod val="25000"/>
                  </a:schemeClr>
                </a:solidFill>
              </a:rPr>
              <a:t>分で忘れる）</a:t>
            </a:r>
            <a:endParaRPr kumimoji="1" lang="en-US" altLang="ja-JP" dirty="0">
              <a:solidFill>
                <a:schemeClr val="accent5">
                  <a:lumMod val="25000"/>
                </a:schemeClr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３．作業計画の合意形成が有効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　　</a:t>
            </a:r>
            <a:r>
              <a:rPr kumimoji="1" lang="ja-JP" altLang="en-US" dirty="0">
                <a:solidFill>
                  <a:schemeClr val="accent5">
                    <a:lumMod val="25000"/>
                  </a:schemeClr>
                </a:solidFill>
              </a:rPr>
              <a:t>（知らないことは守れない）</a:t>
            </a:r>
            <a:endParaRPr kumimoji="1" lang="en-US" altLang="ja-JP" dirty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　　</a:t>
            </a:r>
            <a:endParaRPr kumimoji="1" lang="ja-JP" altLang="en-US" dirty="0"/>
          </a:p>
        </p:txBody>
      </p:sp>
      <p:grpSp>
        <p:nvGrpSpPr>
          <p:cNvPr id="17" name="グループ化 16"/>
          <p:cNvGrpSpPr/>
          <p:nvPr/>
        </p:nvGrpSpPr>
        <p:grpSpPr>
          <a:xfrm>
            <a:off x="1331640" y="3825104"/>
            <a:ext cx="5976664" cy="684016"/>
            <a:chOff x="1331640" y="3717032"/>
            <a:chExt cx="5976664" cy="684016"/>
          </a:xfrm>
        </p:grpSpPr>
        <p:sp>
          <p:nvSpPr>
            <p:cNvPr id="13" name="正方形/長方形 12"/>
            <p:cNvSpPr/>
            <p:nvPr/>
          </p:nvSpPr>
          <p:spPr bwMode="auto">
            <a:xfrm>
              <a:off x="1331640" y="3861048"/>
              <a:ext cx="540000" cy="540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4" name="円/楕円 13"/>
            <p:cNvSpPr/>
            <p:nvPr/>
          </p:nvSpPr>
          <p:spPr bwMode="auto">
            <a:xfrm>
              <a:off x="2123728" y="3861048"/>
              <a:ext cx="648072" cy="50405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5" name="右矢印 14"/>
            <p:cNvSpPr/>
            <p:nvPr/>
          </p:nvSpPr>
          <p:spPr bwMode="auto">
            <a:xfrm>
              <a:off x="3059832" y="3861048"/>
              <a:ext cx="648072" cy="50405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6" name="二等辺三角形 15"/>
            <p:cNvSpPr/>
            <p:nvPr/>
          </p:nvSpPr>
          <p:spPr bwMode="auto">
            <a:xfrm>
              <a:off x="3923928" y="3789040"/>
              <a:ext cx="648072" cy="504056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9" name="十字形 18"/>
            <p:cNvSpPr/>
            <p:nvPr/>
          </p:nvSpPr>
          <p:spPr bwMode="auto">
            <a:xfrm>
              <a:off x="4860032" y="3789040"/>
              <a:ext cx="576064" cy="576064"/>
            </a:xfrm>
            <a:prstGeom prst="plus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0" name="L 字 19"/>
            <p:cNvSpPr/>
            <p:nvPr/>
          </p:nvSpPr>
          <p:spPr bwMode="auto">
            <a:xfrm>
              <a:off x="5796136" y="3789040"/>
              <a:ext cx="576064" cy="576064"/>
            </a:xfrm>
            <a:prstGeom prst="corner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1" name="星 5 20"/>
            <p:cNvSpPr/>
            <p:nvPr/>
          </p:nvSpPr>
          <p:spPr bwMode="auto">
            <a:xfrm>
              <a:off x="6660232" y="3717032"/>
              <a:ext cx="648072" cy="648072"/>
            </a:xfrm>
            <a:prstGeom prst="star5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sp>
        <p:nvSpPr>
          <p:cNvPr id="18" name="スライド番号プレースホルダ 5">
            <a:extLst>
              <a:ext uri="{FF2B5EF4-FFF2-40B4-BE49-F238E27FC236}">
                <a16:creationId xmlns:a16="http://schemas.microsoft.com/office/drawing/2014/main" xmlns="" id="{75E6FD6E-95AA-4404-B087-8A1B6E94CAE3}"/>
              </a:ext>
            </a:extLst>
          </p:cNvPr>
          <p:cNvSpPr txBox="1">
            <a:spLocks/>
          </p:cNvSpPr>
          <p:nvPr/>
        </p:nvSpPr>
        <p:spPr>
          <a:xfrm>
            <a:off x="6851938" y="63104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FF79-DBFE-4D9D-8F99-7B2C59028BCA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76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300" y="1524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6135" name="Text Box 7"/>
          <p:cNvSpPr txBox="1">
            <a:spLocks noChangeArrowheads="1"/>
          </p:cNvSpPr>
          <p:nvPr/>
        </p:nvSpPr>
        <p:spPr bwMode="auto">
          <a:xfrm>
            <a:off x="399046" y="729951"/>
            <a:ext cx="8459874" cy="313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85341" tIns="42670" rIns="85341" bIns="42670">
            <a:spAutoFit/>
          </a:bodyPr>
          <a:lstStyle/>
          <a:p>
            <a:pPr algn="ctr" defTabSz="854075">
              <a:defRPr/>
            </a:pPr>
            <a:r>
              <a:rPr lang="ja-JP" altLang="en-US" sz="6600" b="1" dirty="0">
                <a:solidFill>
                  <a:schemeClr val="tx1"/>
                </a:solidFill>
              </a:rPr>
              <a:t>第３章　</a:t>
            </a:r>
            <a:r>
              <a:rPr lang="en-US" altLang="ja-JP" sz="6600" b="1" dirty="0">
                <a:solidFill>
                  <a:schemeClr val="tx1"/>
                </a:solidFill>
              </a:rPr>
              <a:t> </a:t>
            </a:r>
          </a:p>
          <a:p>
            <a:pPr algn="ctr" defTabSz="854075">
              <a:defRPr/>
            </a:pPr>
            <a:r>
              <a:rPr lang="ja-JP" altLang="en-US" sz="6600" b="1" dirty="0">
                <a:solidFill>
                  <a:schemeClr val="tx1"/>
                </a:solidFill>
              </a:rPr>
              <a:t>リスク・コミュニケーションが</a:t>
            </a:r>
            <a:endParaRPr lang="en-US" altLang="ja-JP" sz="6600" b="1" dirty="0">
              <a:solidFill>
                <a:schemeClr val="tx1"/>
              </a:solidFill>
            </a:endParaRPr>
          </a:p>
          <a:p>
            <a:pPr algn="ctr" defTabSz="854075">
              <a:defRPr/>
            </a:pPr>
            <a:r>
              <a:rPr lang="ja-JP" altLang="en-US" sz="6600" b="1" dirty="0">
                <a:solidFill>
                  <a:schemeClr val="tx1"/>
                </a:solidFill>
              </a:rPr>
              <a:t>ヒューマン・エラーを防ぐ</a:t>
            </a:r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xmlns="" id="{329235B6-7FC0-4774-A459-680025CFD091}"/>
              </a:ext>
            </a:extLst>
          </p:cNvPr>
          <p:cNvSpPr txBox="1">
            <a:spLocks/>
          </p:cNvSpPr>
          <p:nvPr/>
        </p:nvSpPr>
        <p:spPr>
          <a:xfrm>
            <a:off x="6851938" y="63104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FF79-DBFE-4D9D-8F99-7B2C59028BCA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337442"/>
      </p:ext>
    </p:extLst>
  </p:cSld>
  <p:clrMapOvr>
    <a:masterClrMapping/>
  </p:clrMapOvr>
  <p:transition advTm="184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80" y="548680"/>
            <a:ext cx="9076820" cy="576064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" y="6325116"/>
            <a:ext cx="5529066" cy="23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4" tIns="45717" rIns="91434" bIns="45717">
            <a:spAutoFit/>
          </a:bodyPr>
          <a:lstStyle/>
          <a:p>
            <a:pPr defTabSz="914156" fontAlgn="t"/>
            <a:r>
              <a:rPr lang="ja-JP" altLang="en-US" sz="900" dirty="0">
                <a:solidFill>
                  <a:schemeClr val="tx1"/>
                </a:solidFill>
                <a:latin typeface="Times New Roman" pitchFamily="18" charset="0"/>
              </a:rPr>
              <a:t>当内容の転載を禁じます。ＮＰＯ法人品質安全機構　</a:t>
            </a: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</a:rPr>
              <a:t>copyright(c)　all right reserved.safety-npo@aa.wakwak.com</a:t>
            </a:r>
          </a:p>
        </p:txBody>
      </p:sp>
      <p:pic>
        <p:nvPicPr>
          <p:cNvPr id="5" name="Picture 2" descr="Ġ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2300" y="1524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179512" y="67992"/>
            <a:ext cx="4750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chemeClr val="tx1"/>
                </a:solidFill>
              </a:rPr>
              <a:t>ヒューマンエラーが起きる流れ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51520" y="4376736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chemeClr val="tx2"/>
                </a:solidFill>
              </a:rPr>
              <a:t>【</a:t>
            </a:r>
            <a:r>
              <a:rPr kumimoji="1" lang="ja-JP" altLang="en-US" sz="2400" dirty="0">
                <a:solidFill>
                  <a:schemeClr val="tx2"/>
                </a:solidFill>
              </a:rPr>
              <a:t>発生の予防</a:t>
            </a:r>
            <a:r>
              <a:rPr kumimoji="1" lang="en-US" altLang="ja-JP" sz="2400" dirty="0">
                <a:solidFill>
                  <a:schemeClr val="tx2"/>
                </a:solidFill>
              </a:rPr>
              <a:t>】</a:t>
            </a:r>
          </a:p>
          <a:p>
            <a:r>
              <a:rPr kumimoji="1" lang="ja-JP" altLang="en-US" sz="2400" dirty="0">
                <a:solidFill>
                  <a:schemeClr val="tx2"/>
                </a:solidFill>
              </a:rPr>
              <a:t>・ルールベース　ルールの理解</a:t>
            </a:r>
            <a:endParaRPr kumimoji="1" lang="en-US" altLang="ja-JP" sz="2400" dirty="0">
              <a:solidFill>
                <a:schemeClr val="tx2"/>
              </a:solidFill>
            </a:endParaRPr>
          </a:p>
          <a:p>
            <a:r>
              <a:rPr lang="ja-JP" altLang="en-US" sz="2400" dirty="0">
                <a:solidFill>
                  <a:schemeClr val="tx2"/>
                </a:solidFill>
              </a:rPr>
              <a:t>・ナレッジベース　作業の理解</a:t>
            </a:r>
            <a:endParaRPr lang="en-US" altLang="ja-JP" sz="2400" dirty="0">
              <a:solidFill>
                <a:schemeClr val="tx2"/>
              </a:solidFill>
            </a:endParaRPr>
          </a:p>
          <a:p>
            <a:r>
              <a:rPr kumimoji="1" lang="ja-JP" altLang="en-US" sz="2400" dirty="0">
                <a:solidFill>
                  <a:schemeClr val="tx2"/>
                </a:solidFill>
              </a:rPr>
              <a:t>・スキルベース　実行の確認、　　</a:t>
            </a:r>
            <a:endParaRPr kumimoji="1" lang="en-US" altLang="ja-JP" sz="2400" dirty="0">
              <a:solidFill>
                <a:schemeClr val="tx2"/>
              </a:solidFill>
            </a:endParaRPr>
          </a:p>
          <a:p>
            <a:r>
              <a:rPr lang="ja-JP" altLang="en-US" sz="2400" dirty="0">
                <a:solidFill>
                  <a:schemeClr val="tx2"/>
                </a:solidFill>
              </a:rPr>
              <a:t>　（</a:t>
            </a:r>
            <a:r>
              <a:rPr kumimoji="1" lang="ja-JP" altLang="en-US" sz="2400" dirty="0">
                <a:solidFill>
                  <a:schemeClr val="tx2"/>
                </a:solidFill>
              </a:rPr>
              <a:t>指差呼称）</a:t>
            </a:r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xmlns="" id="{EB91A347-89C8-4D91-B15D-FAD3BBF6F446}"/>
              </a:ext>
            </a:extLst>
          </p:cNvPr>
          <p:cNvSpPr txBox="1">
            <a:spLocks/>
          </p:cNvSpPr>
          <p:nvPr/>
        </p:nvSpPr>
        <p:spPr>
          <a:xfrm>
            <a:off x="6851938" y="63104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FF79-DBFE-4D9D-8F99-7B2C59028BCA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58308"/>
      </p:ext>
    </p:extLst>
  </p:cSld>
  <p:clrMapOvr>
    <a:masterClrMapping/>
  </p:clrMapOvr>
  <p:transition advTm="2425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6101028"/>
              </p:ext>
            </p:extLst>
          </p:nvPr>
        </p:nvGraphicFramePr>
        <p:xfrm>
          <a:off x="77119" y="836712"/>
          <a:ext cx="8941391" cy="532328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70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517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225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156">
                <a:tc>
                  <a:txBody>
                    <a:bodyPr/>
                    <a:lstStyle/>
                    <a:p>
                      <a:r>
                        <a:rPr kumimoji="1" lang="en-US" altLang="ja-JP" sz="1900" dirty="0"/>
                        <a:t>1</a:t>
                      </a:r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用語を統一</a:t>
                      </a:r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900" dirty="0"/>
                        <a:t>違う職種には標準的な用語（鳶、電気、大工</a:t>
                      </a:r>
                      <a:r>
                        <a:rPr kumimoji="1" lang="en-US" altLang="ja-JP" sz="1900" dirty="0"/>
                        <a:t>~</a:t>
                      </a:r>
                      <a:r>
                        <a:rPr kumimoji="1" lang="ja-JP" altLang="en-US" sz="1900" dirty="0"/>
                        <a:t>）</a:t>
                      </a:r>
                    </a:p>
                  </a:txBody>
                  <a:tcPr marL="82814" marR="82814" marT="44484" marB="4448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2093">
                <a:tc>
                  <a:txBody>
                    <a:bodyPr/>
                    <a:lstStyle/>
                    <a:p>
                      <a:r>
                        <a:rPr kumimoji="1" lang="en-US" altLang="ja-JP" sz="1900" dirty="0"/>
                        <a:t>2</a:t>
                      </a:r>
                      <a:endParaRPr kumimoji="1" lang="ja-JP" altLang="en-US" sz="1900" dirty="0"/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pPr marL="0" algn="l" defTabSz="914286" rtl="0" eaLnBrk="1" latinLnBrk="0" hangingPunct="1"/>
                      <a:r>
                        <a:rPr kumimoji="1" lang="ja-JP" altLang="en-US" sz="2800" kern="1200" dirty="0"/>
                        <a:t>間違えない用語</a:t>
                      </a:r>
                      <a:endParaRPr kumimoji="1" lang="ja-JP" alt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dirty="0"/>
                        <a:t>D</a:t>
                      </a:r>
                      <a:r>
                        <a:rPr kumimoji="1" lang="ja-JP" altLang="en-US" sz="1800" kern="1200" dirty="0"/>
                        <a:t>（ディー）と</a:t>
                      </a:r>
                      <a:r>
                        <a:rPr kumimoji="1" lang="en-US" altLang="ja-JP" sz="1800" kern="1200" dirty="0"/>
                        <a:t>E</a:t>
                      </a:r>
                      <a:r>
                        <a:rPr kumimoji="1" lang="ja-JP" altLang="en-US" sz="1800" kern="1200" dirty="0"/>
                        <a:t>（イ</a:t>
                      </a:r>
                      <a:r>
                        <a:rPr kumimoji="1" lang="en-US" altLang="ja-JP" sz="1800" kern="1200" dirty="0"/>
                        <a:t>―</a:t>
                      </a:r>
                      <a:r>
                        <a:rPr kumimoji="1" lang="ja-JP" altLang="en-US" sz="1800" kern="1200" dirty="0"/>
                        <a:t>）、１（イチ）と４（シ）と７（シチ）</a:t>
                      </a:r>
                      <a:endParaRPr kumimoji="1" lang="en-US" altLang="ja-JP" sz="1800" kern="1200" dirty="0"/>
                    </a:p>
                    <a:p>
                      <a:r>
                        <a:rPr kumimoji="1" lang="ja-JP" altLang="en-US" sz="1800" kern="1200" dirty="0"/>
                        <a:t>フェネティック・コードを手本にする</a:t>
                      </a:r>
                      <a:endParaRPr kumimoji="1" lang="ja-JP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14" marR="82814" marT="44484" marB="4448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156">
                <a:tc>
                  <a:txBody>
                    <a:bodyPr/>
                    <a:lstStyle/>
                    <a:p>
                      <a:r>
                        <a:rPr kumimoji="1" lang="en-US" altLang="ja-JP" sz="1900" dirty="0"/>
                        <a:t>3</a:t>
                      </a:r>
                      <a:endParaRPr kumimoji="1" lang="ja-JP" altLang="en-US" sz="1900" dirty="0"/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pPr marL="0" algn="l" defTabSz="914286" rtl="0" eaLnBrk="1" latinLnBrk="0" hangingPunct="1"/>
                      <a:r>
                        <a:rPr kumimoji="1" lang="ja-JP" altLang="en-US" sz="2800" kern="1200" dirty="0"/>
                        <a:t>単位をつける</a:t>
                      </a:r>
                      <a:endParaRPr kumimoji="1" lang="ja-JP" alt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pPr marL="0" algn="l" defTabSz="914286" rtl="0" eaLnBrk="1" latinLnBrk="0" hangingPunct="1"/>
                      <a:r>
                        <a:rPr kumimoji="1" lang="en-US" altLang="ja-JP" sz="1800" kern="1200" dirty="0"/>
                        <a:t>100</a:t>
                      </a:r>
                      <a:r>
                        <a:rPr kumimoji="1" lang="ja-JP" altLang="en-US" sz="1800" kern="1200" dirty="0"/>
                        <a:t>キロ（ｇ？　ｍ？　ｔ？　</a:t>
                      </a:r>
                      <a:r>
                        <a:rPr kumimoji="1" lang="en-US" altLang="ja-JP" sz="1800" kern="1200" dirty="0"/>
                        <a:t>ℓ</a:t>
                      </a:r>
                      <a:r>
                        <a:rPr kumimoji="1" lang="ja-JP" altLang="en-US" sz="1800" kern="1200"/>
                        <a:t>？）</a:t>
                      </a:r>
                      <a:endParaRPr kumimoji="1" lang="ja-JP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14" marR="82814" marT="44484" marB="4448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156">
                <a:tc>
                  <a:txBody>
                    <a:bodyPr/>
                    <a:lstStyle/>
                    <a:p>
                      <a:r>
                        <a:rPr kumimoji="1" lang="en-US" altLang="ja-JP" sz="1900" dirty="0"/>
                        <a:t>4</a:t>
                      </a:r>
                      <a:endParaRPr kumimoji="1" lang="ja-JP" altLang="en-US" sz="1900" dirty="0"/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pPr marL="0" algn="l" defTabSz="914286" rtl="0" eaLnBrk="1" latinLnBrk="0" hangingPunct="1"/>
                      <a:r>
                        <a:rPr kumimoji="1" lang="ja-JP" altLang="en-US" sz="2800" kern="1200" dirty="0"/>
                        <a:t>省略しない</a:t>
                      </a:r>
                      <a:endParaRPr kumimoji="1" lang="en-US" altLang="ja-JP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kern="1200" dirty="0"/>
                        <a:t>×</a:t>
                      </a:r>
                      <a:r>
                        <a:rPr kumimoji="1" lang="ja-JP" altLang="en-US" sz="1800" kern="1200" dirty="0"/>
                        <a:t>あれ、これ、いつものように、</a:t>
                      </a:r>
                      <a:endParaRPr kumimoji="1" lang="ja-JP" altLang="en-US" sz="1800" dirty="0"/>
                    </a:p>
                  </a:txBody>
                  <a:tcPr marL="82814" marR="82814" marT="44484" marB="4448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156">
                <a:tc>
                  <a:txBody>
                    <a:bodyPr/>
                    <a:lstStyle/>
                    <a:p>
                      <a:r>
                        <a:rPr kumimoji="1" lang="en-US" altLang="ja-JP" sz="1900" dirty="0"/>
                        <a:t>5</a:t>
                      </a:r>
                      <a:endParaRPr kumimoji="1" lang="ja-JP" altLang="en-US" sz="1900" dirty="0"/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pPr marL="0" algn="l" defTabSz="914286" rtl="0" eaLnBrk="1" latinLnBrk="0" hangingPunct="1"/>
                      <a:r>
                        <a:rPr kumimoji="1" lang="ja-JP" altLang="en-US" sz="2800" kern="1200" dirty="0"/>
                        <a:t>事実？推察？を区別</a:t>
                      </a:r>
                      <a:endParaRPr kumimoji="1" lang="ja-JP" alt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pPr marL="0" algn="l" defTabSz="914286" rtl="0" eaLnBrk="1" latinLnBrk="0" hangingPunct="1"/>
                      <a:r>
                        <a:rPr kumimoji="1" lang="ja-JP" altLang="en-US" sz="1800" kern="1200" dirty="0"/>
                        <a:t>「らしい」、「ようだ」⇒事実に変わる</a:t>
                      </a:r>
                      <a:endParaRPr kumimoji="1" lang="ja-JP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14" marR="82814" marT="44484" marB="4448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156">
                <a:tc>
                  <a:txBody>
                    <a:bodyPr/>
                    <a:lstStyle/>
                    <a:p>
                      <a:r>
                        <a:rPr kumimoji="1" lang="en-US" altLang="ja-JP" sz="1900" dirty="0"/>
                        <a:t>6</a:t>
                      </a:r>
                      <a:endParaRPr kumimoji="1" lang="ja-JP" altLang="en-US" sz="1900" dirty="0"/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pPr marL="0" algn="l" defTabSz="914286" rtl="0" eaLnBrk="1" latinLnBrk="0" hangingPunct="1"/>
                      <a:r>
                        <a:rPr kumimoji="1" lang="ja-JP" altLang="en-US" sz="2800" kern="1200" dirty="0"/>
                        <a:t>命令？質問？を区別</a:t>
                      </a:r>
                      <a:endParaRPr kumimoji="1" lang="ja-JP" alt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kern="1200" dirty="0"/>
                        <a:t>×</a:t>
                      </a:r>
                      <a:r>
                        <a:rPr kumimoji="1" lang="ja-JP" altLang="en-US" sz="1800" kern="1200" dirty="0"/>
                        <a:t>「落札は大丈夫かね？」⇒値引きの指示ととる</a:t>
                      </a:r>
                      <a:endParaRPr kumimoji="1" lang="ja-JP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14" marR="82814" marT="44484" marB="44484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156">
                <a:tc>
                  <a:txBody>
                    <a:bodyPr/>
                    <a:lstStyle/>
                    <a:p>
                      <a:r>
                        <a:rPr kumimoji="1" lang="en-US" altLang="ja-JP" sz="1900" dirty="0"/>
                        <a:t>7</a:t>
                      </a:r>
                      <a:endParaRPr kumimoji="1" lang="ja-JP" altLang="en-US" sz="1900" dirty="0"/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pPr marL="0" algn="l" defTabSz="914286" rtl="0" eaLnBrk="1" latinLnBrk="0" hangingPunct="1"/>
                      <a:r>
                        <a:rPr kumimoji="1" lang="ja-JP" altLang="en-US" sz="2800" kern="1200" dirty="0"/>
                        <a:t>目的を伝える</a:t>
                      </a:r>
                      <a:endParaRPr kumimoji="1" lang="ja-JP" alt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pPr marL="0" algn="l" defTabSz="914286" rtl="0" eaLnBrk="1" latinLnBrk="0" hangingPunct="1"/>
                      <a:r>
                        <a:rPr kumimoji="1" lang="en-US" altLang="ja-JP" sz="2400" b="1" kern="1200" dirty="0"/>
                        <a:t>×</a:t>
                      </a:r>
                      <a:r>
                        <a:rPr kumimoji="1" lang="ja-JP" altLang="en-US" sz="1800" kern="1200" dirty="0"/>
                        <a:t>「現場を見てきて」⇒「足場がフラレ</a:t>
                      </a:r>
                      <a:r>
                        <a:rPr kumimoji="1" lang="ja-JP" altLang="en-US" sz="1800" kern="1200" dirty="0" err="1"/>
                        <a:t>て</a:t>
                      </a:r>
                      <a:r>
                        <a:rPr kumimoji="1" lang="ja-JP" altLang="en-US" sz="1800" kern="1200" dirty="0"/>
                        <a:t>いました」</a:t>
                      </a:r>
                      <a:endParaRPr kumimoji="1" lang="ja-JP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14" marR="82814" marT="44484" marB="44484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4156">
                <a:tc>
                  <a:txBody>
                    <a:bodyPr/>
                    <a:lstStyle/>
                    <a:p>
                      <a:r>
                        <a:rPr kumimoji="1" lang="en-US" altLang="ja-JP" sz="1900" dirty="0"/>
                        <a:t>8</a:t>
                      </a:r>
                      <a:endParaRPr kumimoji="1" lang="ja-JP" altLang="en-US" sz="1900" dirty="0"/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pPr marL="0" algn="l" defTabSz="914286" rtl="0" eaLnBrk="1" latinLnBrk="0" hangingPunct="1"/>
                      <a:r>
                        <a:rPr kumimoji="1" lang="ja-JP" altLang="en-US" sz="2800" kern="1200" dirty="0"/>
                        <a:t>質問意図を具体化</a:t>
                      </a:r>
                      <a:endParaRPr kumimoji="1" lang="ja-JP" alt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kern="1200" dirty="0"/>
                        <a:t>〇「風が強いので、足場のクランプを確認してきて」</a:t>
                      </a:r>
                      <a:endParaRPr kumimoji="1" lang="ja-JP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14" marR="82814" marT="44484" marB="44484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4156">
                <a:tc>
                  <a:txBody>
                    <a:bodyPr/>
                    <a:lstStyle/>
                    <a:p>
                      <a:r>
                        <a:rPr kumimoji="1" lang="en-US" altLang="ja-JP" sz="1900" dirty="0"/>
                        <a:t>9</a:t>
                      </a:r>
                      <a:endParaRPr kumimoji="1" lang="ja-JP" altLang="en-US" sz="1900" dirty="0"/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pPr marL="0" algn="l" defTabSz="914286" rtl="0" eaLnBrk="1" latinLnBrk="0" hangingPunct="1"/>
                      <a:r>
                        <a:rPr kumimoji="1" lang="ja-JP" altLang="en-US" sz="2800" kern="1200" dirty="0"/>
                        <a:t>目標、期限を明確</a:t>
                      </a:r>
                      <a:endParaRPr kumimoji="1" lang="ja-JP" alt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pPr marL="0" marR="0" indent="0" algn="l" defTabSz="9142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kern="1200" dirty="0"/>
                        <a:t>数値を入れて。「</a:t>
                      </a:r>
                      <a:r>
                        <a:rPr kumimoji="1" lang="en-US" altLang="ja-JP" sz="1800" kern="1200" dirty="0"/>
                        <a:t>A4</a:t>
                      </a:r>
                      <a:r>
                        <a:rPr kumimoji="1" lang="ja-JP" altLang="en-US" sz="1800" kern="1200" dirty="0"/>
                        <a:t>で１枚、明日までに</a:t>
                      </a:r>
                      <a:r>
                        <a:rPr kumimoji="1" lang="en-US" altLang="ja-JP" sz="1800" kern="1200" dirty="0"/>
                        <a:t>3</a:t>
                      </a:r>
                      <a:r>
                        <a:rPr kumimoji="1" lang="ja-JP" altLang="en-US" sz="1800" kern="1200" dirty="0"/>
                        <a:t>部、私に」</a:t>
                      </a:r>
                      <a:endParaRPr kumimoji="1" lang="ja-JP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14" marR="82814" marT="44484" marB="44484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4156">
                <a:tc>
                  <a:txBody>
                    <a:bodyPr/>
                    <a:lstStyle/>
                    <a:p>
                      <a:r>
                        <a:rPr kumimoji="1" lang="en-US" altLang="ja-JP" sz="1900" dirty="0"/>
                        <a:t>10</a:t>
                      </a:r>
                      <a:endParaRPr kumimoji="1" lang="ja-JP" altLang="en-US" sz="1900" dirty="0"/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pPr marL="0" algn="l" defTabSz="914286" rtl="0" eaLnBrk="1" latinLnBrk="0" hangingPunct="1"/>
                      <a:r>
                        <a:rPr kumimoji="1" lang="ja-JP" altLang="en-US" sz="2800" kern="1200" dirty="0"/>
                        <a:t>結論を先に</a:t>
                      </a:r>
                      <a:endParaRPr kumimoji="1" lang="ja-JP" alt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〇「明日</a:t>
                      </a:r>
                      <a:r>
                        <a:rPr kumimoji="1" lang="en-US" altLang="ja-JP" sz="1800" dirty="0"/>
                        <a:t>10</a:t>
                      </a:r>
                      <a:r>
                        <a:rPr kumimoji="1" lang="ja-JP" altLang="en-US" sz="1800" dirty="0"/>
                        <a:t>時、駅改札で待合せ。そのときに・・・」</a:t>
                      </a:r>
                    </a:p>
                  </a:txBody>
                  <a:tcPr marL="82814" marR="82814" marT="44484" marB="44484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59394" name="Picture 5" descr="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1582" y="152916"/>
            <a:ext cx="1906438" cy="39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45854" y="6456406"/>
            <a:ext cx="5984294" cy="23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1" rIns="91422" bIns="45711">
            <a:spAutoFit/>
          </a:bodyPr>
          <a:lstStyle/>
          <a:p>
            <a:r>
              <a:rPr lang="ja-JP" altLang="en-US" sz="900" dirty="0">
                <a:solidFill>
                  <a:schemeClr val="tx2"/>
                </a:solidFill>
              </a:rPr>
              <a:t>当内容の転載を禁じます。ＮＰＯ法人品質安全機構　</a:t>
            </a:r>
            <a:r>
              <a:rPr lang="en-US" altLang="ja-JP" sz="900" dirty="0">
                <a:solidFill>
                  <a:schemeClr val="tx2"/>
                </a:solidFill>
              </a:rPr>
              <a:t>copyright(c)</a:t>
            </a:r>
            <a:r>
              <a:rPr lang="ja-JP" altLang="en-US" sz="900" dirty="0">
                <a:solidFill>
                  <a:schemeClr val="tx2"/>
                </a:solidFill>
              </a:rPr>
              <a:t>　</a:t>
            </a:r>
            <a:r>
              <a:rPr lang="en-US" altLang="ja-JP" sz="900" dirty="0">
                <a:solidFill>
                  <a:schemeClr val="tx2"/>
                </a:solidFill>
              </a:rPr>
              <a:t>all right reserved.</a:t>
            </a:r>
            <a:r>
              <a:rPr lang="ja-JP" altLang="en-US" sz="900" dirty="0">
                <a:solidFill>
                  <a:schemeClr val="tx2"/>
                </a:solidFill>
              </a:rPr>
              <a:t>　</a:t>
            </a:r>
            <a:r>
              <a:rPr lang="en-US" altLang="ja-JP" sz="900" dirty="0">
                <a:solidFill>
                  <a:schemeClr val="tx2"/>
                </a:solidFill>
              </a:rPr>
              <a:t>http://park21.wakwak.com/~safety/</a:t>
            </a:r>
          </a:p>
        </p:txBody>
      </p:sp>
      <p:sp>
        <p:nvSpPr>
          <p:cNvPr id="6" name="スライド番号プレースホルダ 5"/>
          <p:cNvSpPr txBox="1">
            <a:spLocks/>
          </p:cNvSpPr>
          <p:nvPr/>
        </p:nvSpPr>
        <p:spPr>
          <a:xfrm>
            <a:off x="6851938" y="63104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FF79-DBFE-4D9D-8F99-7B2C59028BCA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-45066" y="190960"/>
            <a:ext cx="8145458" cy="578616"/>
          </a:xfrm>
          <a:prstGeom prst="rect">
            <a:avLst/>
          </a:prstGeom>
        </p:spPr>
        <p:txBody>
          <a:bodyPr wrap="square" lIns="85341" tIns="42670" rIns="85341" bIns="4267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</a:rPr>
              <a:t> 「品質の穴」を埋めるｺﾐｭﾆｹｰｼｮﾝ</a:t>
            </a:r>
            <a:r>
              <a:rPr lang="en-US" altLang="ja-JP" sz="3200" dirty="0">
                <a:solidFill>
                  <a:srgbClr val="FF0000"/>
                </a:solidFill>
              </a:rPr>
              <a:t>(</a:t>
            </a:r>
            <a:r>
              <a:rPr lang="ja-JP" altLang="en-US" sz="3200" dirty="0">
                <a:solidFill>
                  <a:srgbClr val="FF0000"/>
                </a:solidFill>
              </a:rPr>
              <a:t>双方</a:t>
            </a:r>
            <a:r>
              <a:rPr lang="en-US" altLang="ja-JP" sz="3200" dirty="0">
                <a:solidFill>
                  <a:srgbClr val="FF0000"/>
                </a:solidFill>
              </a:rPr>
              <a:t>)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336565"/>
      </p:ext>
    </p:extLst>
  </p:cSld>
  <p:clrMapOvr>
    <a:masterClrMapping/>
  </p:clrMapOvr>
  <p:transition advTm="1276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2173949"/>
              </p:ext>
            </p:extLst>
          </p:nvPr>
        </p:nvGraphicFramePr>
        <p:xfrm>
          <a:off x="251520" y="976836"/>
          <a:ext cx="8575901" cy="50415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117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600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041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156">
                <a:tc>
                  <a:txBody>
                    <a:bodyPr/>
                    <a:lstStyle/>
                    <a:p>
                      <a:r>
                        <a:rPr kumimoji="1" lang="en-US" altLang="ja-JP" sz="1900" kern="1200" dirty="0"/>
                        <a:t>1</a:t>
                      </a:r>
                      <a:endParaRPr kumimoji="1" lang="en-US" altLang="ja-JP" sz="1900" kern="1200" dirty="0">
                        <a:solidFill>
                          <a:schemeClr val="tx1"/>
                        </a:solidFill>
                        <a:latin typeface="ＭＳ Ｐ明朝" panose="02020600040205080304" pitchFamily="18" charset="-128"/>
                        <a:ea typeface="ＭＳ Ｐ明朝" panose="02020600040205080304" pitchFamily="18" charset="-128"/>
                        <a:cs typeface="+mn-cs"/>
                      </a:endParaRPr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r>
                        <a:rPr kumimoji="1" lang="ja-JP" altLang="en-US" sz="2700" dirty="0"/>
                        <a:t>相手の立場を尊重</a:t>
                      </a:r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900" dirty="0"/>
                        <a:t>権威勾配、期待聴取</a:t>
                      </a:r>
                    </a:p>
                  </a:txBody>
                  <a:tcPr marL="82814" marR="82814" marT="44484" marB="4448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156">
                <a:tc>
                  <a:txBody>
                    <a:bodyPr/>
                    <a:lstStyle/>
                    <a:p>
                      <a:r>
                        <a:rPr kumimoji="1" lang="en-US" altLang="ja-JP" sz="1900" dirty="0"/>
                        <a:t>2</a:t>
                      </a:r>
                      <a:endParaRPr kumimoji="1" lang="ja-JP" altLang="en-US" sz="1900" dirty="0"/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pPr marL="0" algn="l" defTabSz="914286" rtl="0" eaLnBrk="1" latinLnBrk="0" hangingPunct="1"/>
                      <a:r>
                        <a:rPr kumimoji="1" lang="ja-JP" altLang="en-US" sz="2700" kern="1200" dirty="0"/>
                        <a:t>タイミング良く</a:t>
                      </a:r>
                      <a:endParaRPr kumimoji="1" lang="ja-JP" altLang="en-US" sz="2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900" dirty="0"/>
                        <a:t>作業中の指示は、エラーを起こす</a:t>
                      </a:r>
                    </a:p>
                  </a:txBody>
                  <a:tcPr marL="82814" marR="82814" marT="44484" marB="4448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156">
                <a:tc>
                  <a:txBody>
                    <a:bodyPr/>
                    <a:lstStyle/>
                    <a:p>
                      <a:r>
                        <a:rPr kumimoji="1" lang="en-US" altLang="ja-JP" sz="1900" dirty="0"/>
                        <a:t>3</a:t>
                      </a:r>
                      <a:endParaRPr kumimoji="1" lang="ja-JP" altLang="en-US" sz="1900" dirty="0"/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pPr marL="0" algn="l" defTabSz="914286" rtl="0" eaLnBrk="1" latinLnBrk="0" hangingPunct="1"/>
                      <a:r>
                        <a:rPr kumimoji="1" lang="en-US" altLang="ja-JP" sz="2700" kern="1200" dirty="0"/>
                        <a:t>1 </a:t>
                      </a:r>
                      <a:r>
                        <a:rPr kumimoji="1" lang="ja-JP" altLang="en-US" sz="2700" kern="1200" dirty="0"/>
                        <a:t>回に </a:t>
                      </a:r>
                      <a:r>
                        <a:rPr kumimoji="1" lang="en-US" altLang="ja-JP" sz="2700" kern="1200" dirty="0"/>
                        <a:t>1 </a:t>
                      </a:r>
                      <a:r>
                        <a:rPr kumimoji="1" lang="ja-JP" altLang="en-US" sz="2700" kern="1200" dirty="0"/>
                        <a:t>指示</a:t>
                      </a:r>
                      <a:endParaRPr kumimoji="1" lang="ja-JP" altLang="en-US" sz="2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/>
                        <a:t>×</a:t>
                      </a:r>
                      <a:r>
                        <a:rPr kumimoji="1" lang="ja-JP" altLang="en-US" sz="1900" dirty="0"/>
                        <a:t>「Ａを右に回し、Ｂを左に回す」</a:t>
                      </a:r>
                    </a:p>
                  </a:txBody>
                  <a:tcPr marL="82814" marR="82814" marT="44484" marB="4448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156">
                <a:tc>
                  <a:txBody>
                    <a:bodyPr/>
                    <a:lstStyle/>
                    <a:p>
                      <a:r>
                        <a:rPr kumimoji="1" lang="en-US" altLang="ja-JP" sz="1900" dirty="0"/>
                        <a:t>4</a:t>
                      </a:r>
                      <a:endParaRPr kumimoji="1" lang="ja-JP" altLang="en-US" sz="1900" dirty="0"/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pPr marL="0" algn="l" defTabSz="914286" rtl="0" eaLnBrk="1" latinLnBrk="0" hangingPunct="1"/>
                      <a:r>
                        <a:rPr kumimoji="1" lang="ja-JP" altLang="en-US" sz="2700" kern="1200" dirty="0"/>
                        <a:t>誤認しないﾎﾞﾃﾞｨｰｻｲﾝ</a:t>
                      </a:r>
                      <a:endParaRPr kumimoji="1" lang="en-US" altLang="ja-JP" sz="2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900" dirty="0"/>
                        <a:t>放水「始め」右手真上、「止め」右手水平</a:t>
                      </a:r>
                    </a:p>
                  </a:txBody>
                  <a:tcPr marL="82814" marR="82814" marT="44484" marB="4448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156">
                <a:tc>
                  <a:txBody>
                    <a:bodyPr/>
                    <a:lstStyle/>
                    <a:p>
                      <a:r>
                        <a:rPr kumimoji="1" lang="en-US" altLang="ja-JP" sz="1900" dirty="0"/>
                        <a:t>5</a:t>
                      </a:r>
                      <a:endParaRPr kumimoji="1" lang="ja-JP" altLang="en-US" sz="1900" dirty="0"/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pPr marL="0" algn="l" defTabSz="914286" rtl="0" eaLnBrk="1" latinLnBrk="0" hangingPunct="1"/>
                      <a:r>
                        <a:rPr kumimoji="1" lang="ja-JP" altLang="en-US" sz="2700" kern="1200" dirty="0"/>
                        <a:t>重要事項は執拗に</a:t>
                      </a:r>
                      <a:endParaRPr kumimoji="1" lang="ja-JP" altLang="en-US" sz="2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900" dirty="0"/>
                        <a:t>「ここ、重要だからね」と念押し</a:t>
                      </a:r>
                    </a:p>
                  </a:txBody>
                  <a:tcPr marL="82814" marR="82814" marT="44484" marB="4448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156">
                <a:tc>
                  <a:txBody>
                    <a:bodyPr/>
                    <a:lstStyle/>
                    <a:p>
                      <a:r>
                        <a:rPr kumimoji="1" lang="en-US" altLang="ja-JP" sz="1900" dirty="0"/>
                        <a:t>6</a:t>
                      </a:r>
                      <a:endParaRPr kumimoji="1" lang="ja-JP" altLang="en-US" sz="1900" dirty="0"/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pPr marL="0" algn="l" defTabSz="914286" rtl="0" eaLnBrk="1" latinLnBrk="0" hangingPunct="1"/>
                      <a:r>
                        <a:rPr kumimoji="1" lang="ja-JP" altLang="en-US" sz="2700" kern="1200" dirty="0"/>
                        <a:t>面談を重視</a:t>
                      </a:r>
                      <a:endParaRPr kumimoji="1" lang="ja-JP" altLang="en-US" sz="2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900" dirty="0"/>
                        <a:t>言葉の情報量は全体の一割以下</a:t>
                      </a:r>
                    </a:p>
                  </a:txBody>
                  <a:tcPr marL="82814" marR="82814" marT="44484" marB="44484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156">
                <a:tc>
                  <a:txBody>
                    <a:bodyPr/>
                    <a:lstStyle/>
                    <a:p>
                      <a:r>
                        <a:rPr kumimoji="1" lang="en-US" altLang="ja-JP" sz="1900" dirty="0"/>
                        <a:t>7</a:t>
                      </a:r>
                      <a:endParaRPr kumimoji="1" lang="ja-JP" altLang="en-US" sz="1900" dirty="0"/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pPr marL="0" algn="l" defTabSz="914286" rtl="0" eaLnBrk="1" latinLnBrk="0" hangingPunct="1"/>
                      <a:r>
                        <a:rPr kumimoji="1" lang="ja-JP" altLang="en-US" sz="2700" kern="1200" dirty="0"/>
                        <a:t>相手の目を見て</a:t>
                      </a:r>
                      <a:endParaRPr kumimoji="1" lang="ja-JP" altLang="en-US" sz="2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900" dirty="0"/>
                        <a:t>心理状態が把握できる</a:t>
                      </a:r>
                    </a:p>
                  </a:txBody>
                  <a:tcPr marL="82814" marR="82814" marT="44484" marB="44484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4156">
                <a:tc>
                  <a:txBody>
                    <a:bodyPr/>
                    <a:lstStyle/>
                    <a:p>
                      <a:r>
                        <a:rPr kumimoji="1" lang="en-US" altLang="ja-JP" sz="1900" dirty="0"/>
                        <a:t>8</a:t>
                      </a:r>
                      <a:endParaRPr kumimoji="1" lang="ja-JP" altLang="en-US" sz="1900" dirty="0"/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pPr marL="0" algn="l" defTabSz="914286" rtl="0" eaLnBrk="1" latinLnBrk="0" hangingPunct="1"/>
                      <a:r>
                        <a:rPr kumimoji="1" lang="ja-JP" altLang="en-US" sz="2700" kern="1200" dirty="0"/>
                        <a:t>相手の理解を確認</a:t>
                      </a:r>
                      <a:endParaRPr kumimoji="1" lang="ja-JP" altLang="en-US" sz="2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900" dirty="0"/>
                        <a:t>間違いを防止する効果大</a:t>
                      </a:r>
                    </a:p>
                  </a:txBody>
                  <a:tcPr marL="82814" marR="82814" marT="44484" marB="44484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4156">
                <a:tc>
                  <a:txBody>
                    <a:bodyPr/>
                    <a:lstStyle/>
                    <a:p>
                      <a:r>
                        <a:rPr kumimoji="1" lang="en-US" altLang="ja-JP" sz="1900" dirty="0"/>
                        <a:t>9</a:t>
                      </a:r>
                      <a:endParaRPr kumimoji="1" lang="ja-JP" altLang="en-US" sz="1900" dirty="0"/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pPr marL="0" algn="l" defTabSz="914286" rtl="0" eaLnBrk="1" latinLnBrk="0" hangingPunct="1"/>
                      <a:r>
                        <a:rPr kumimoji="1" lang="ja-JP" altLang="en-US" sz="2700" kern="1200" dirty="0"/>
                        <a:t>再確認の実行</a:t>
                      </a:r>
                      <a:endParaRPr kumimoji="1" lang="ja-JP" altLang="en-US" sz="2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900" dirty="0"/>
                        <a:t>「知らなかつた」ではエラーが起きる</a:t>
                      </a:r>
                    </a:p>
                  </a:txBody>
                  <a:tcPr marL="82814" marR="82814" marT="44484" marB="44484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4156">
                <a:tc>
                  <a:txBody>
                    <a:bodyPr/>
                    <a:lstStyle/>
                    <a:p>
                      <a:r>
                        <a:rPr kumimoji="1" lang="en-US" altLang="ja-JP" sz="1900" dirty="0"/>
                        <a:t>10</a:t>
                      </a:r>
                      <a:endParaRPr kumimoji="1" lang="ja-JP" altLang="en-US" sz="1900" dirty="0"/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pPr marL="0" algn="l" defTabSz="914286" rtl="0" eaLnBrk="1" latinLnBrk="0" hangingPunct="1"/>
                      <a:r>
                        <a:rPr kumimoji="1" lang="ja-JP" altLang="en-US" sz="2700" kern="1200" dirty="0"/>
                        <a:t>リマインドメールの実行</a:t>
                      </a:r>
                      <a:endParaRPr kumimoji="1" lang="ja-JP" altLang="en-US" sz="2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900" dirty="0"/>
                        <a:t>メールを送ってから電話を入れる</a:t>
                      </a:r>
                    </a:p>
                  </a:txBody>
                  <a:tcPr marL="82814" marR="82814" marT="44484" marB="44484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59394" name="Picture 5" descr="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1582" y="152916"/>
            <a:ext cx="1906438" cy="39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正方形/長方形 8"/>
          <p:cNvSpPr/>
          <p:nvPr/>
        </p:nvSpPr>
        <p:spPr>
          <a:xfrm>
            <a:off x="333039" y="346280"/>
            <a:ext cx="326237" cy="363172"/>
          </a:xfrm>
          <a:prstGeom prst="rect">
            <a:avLst/>
          </a:prstGeom>
        </p:spPr>
        <p:txBody>
          <a:bodyPr wrap="none" lIns="85341" tIns="42670" rIns="85341" bIns="42670">
            <a:spAutoFit/>
          </a:bodyPr>
          <a:lstStyle/>
          <a:p>
            <a:r>
              <a:rPr lang="ja-JP" altLang="en-US" dirty="0"/>
              <a:t>　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45854" y="6456406"/>
            <a:ext cx="5984294" cy="23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1" rIns="91422" bIns="45711">
            <a:spAutoFit/>
          </a:bodyPr>
          <a:lstStyle/>
          <a:p>
            <a:r>
              <a:rPr lang="ja-JP" altLang="en-US" sz="900" dirty="0">
                <a:solidFill>
                  <a:schemeClr val="tx2"/>
                </a:solidFill>
              </a:rPr>
              <a:t>当内容の転載を禁じます。ＮＰＯ法人品質安全機構　</a:t>
            </a:r>
            <a:r>
              <a:rPr lang="en-US" altLang="ja-JP" sz="900" dirty="0">
                <a:solidFill>
                  <a:schemeClr val="tx2"/>
                </a:solidFill>
              </a:rPr>
              <a:t>copyright(c)</a:t>
            </a:r>
            <a:r>
              <a:rPr lang="ja-JP" altLang="en-US" sz="900" dirty="0">
                <a:solidFill>
                  <a:schemeClr val="tx2"/>
                </a:solidFill>
              </a:rPr>
              <a:t>　</a:t>
            </a:r>
            <a:r>
              <a:rPr lang="en-US" altLang="ja-JP" sz="900" dirty="0">
                <a:solidFill>
                  <a:schemeClr val="tx2"/>
                </a:solidFill>
              </a:rPr>
              <a:t>all right reserved.</a:t>
            </a:r>
            <a:r>
              <a:rPr lang="ja-JP" altLang="en-US" sz="900" dirty="0">
                <a:solidFill>
                  <a:schemeClr val="tx2"/>
                </a:solidFill>
              </a:rPr>
              <a:t>　</a:t>
            </a:r>
            <a:r>
              <a:rPr lang="en-US" altLang="ja-JP" sz="900" dirty="0">
                <a:solidFill>
                  <a:schemeClr val="tx2"/>
                </a:solidFill>
              </a:rPr>
              <a:t>http://park21.wakwak.com/~safety/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33038" y="258096"/>
            <a:ext cx="7263298" cy="578616"/>
          </a:xfrm>
          <a:prstGeom prst="rect">
            <a:avLst/>
          </a:prstGeom>
        </p:spPr>
        <p:txBody>
          <a:bodyPr wrap="square" lIns="85341" tIns="42670" rIns="85341" bIns="4267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</a:rPr>
              <a:t>「品質の穴」を埋めるｺﾐｭﾆｹｰｼｮﾝ（送手）　</a:t>
            </a:r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xmlns="" id="{A0E1B05B-D8EC-4F7F-888F-AD396E73E285}"/>
              </a:ext>
            </a:extLst>
          </p:cNvPr>
          <p:cNvSpPr txBox="1">
            <a:spLocks/>
          </p:cNvSpPr>
          <p:nvPr/>
        </p:nvSpPr>
        <p:spPr>
          <a:xfrm>
            <a:off x="6851938" y="63104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FF79-DBFE-4D9D-8F99-7B2C59028BCA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5648040"/>
      </p:ext>
    </p:extLst>
  </p:cSld>
  <p:clrMapOvr>
    <a:masterClrMapping/>
  </p:clrMapOvr>
  <p:transition advTm="3116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1633941"/>
              </p:ext>
            </p:extLst>
          </p:nvPr>
        </p:nvGraphicFramePr>
        <p:xfrm>
          <a:off x="179512" y="781875"/>
          <a:ext cx="8827093" cy="538342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796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408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06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156">
                <a:tc>
                  <a:txBody>
                    <a:bodyPr/>
                    <a:lstStyle/>
                    <a:p>
                      <a:r>
                        <a:rPr kumimoji="1" lang="en-US" altLang="ja-JP" sz="1900" dirty="0"/>
                        <a:t>1</a:t>
                      </a:r>
                      <a:endParaRPr kumimoji="1" lang="en-US" altLang="ja-JP" sz="1900" b="0" dirty="0"/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r>
                        <a:rPr kumimoji="1" lang="ja-JP" altLang="en-US" sz="2700" dirty="0"/>
                        <a:t>積極的に聴く</a:t>
                      </a:r>
                      <a:endParaRPr kumimoji="1" lang="ja-JP" altLang="en-US" sz="2700" b="0" dirty="0"/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900" dirty="0"/>
                        <a:t>発言中に自分の意見を割込まない</a:t>
                      </a:r>
                      <a:endParaRPr kumimoji="1" lang="ja-JP" altLang="en-US" sz="1900" b="0" dirty="0"/>
                    </a:p>
                  </a:txBody>
                  <a:tcPr marL="82814" marR="82814" marT="44484" marB="4448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156">
                <a:tc>
                  <a:txBody>
                    <a:bodyPr/>
                    <a:lstStyle/>
                    <a:p>
                      <a:r>
                        <a:rPr kumimoji="1" lang="en-US" altLang="ja-JP" sz="1900" dirty="0"/>
                        <a:t>2</a:t>
                      </a:r>
                      <a:endParaRPr kumimoji="1" lang="ja-JP" altLang="en-US" sz="1900" dirty="0"/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pPr marL="0" algn="l" defTabSz="914286" rtl="0" eaLnBrk="1" latinLnBrk="0" hangingPunct="1"/>
                      <a:r>
                        <a:rPr kumimoji="1" lang="ja-JP" altLang="en-US" sz="2700" kern="1200" dirty="0"/>
                        <a:t>即、否定せず理由を聴く</a:t>
                      </a:r>
                      <a:endParaRPr kumimoji="1" lang="ja-JP" altLang="en-US" sz="2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900" dirty="0"/>
                        <a:t>相手の思い、自分の否定理由を話し合う</a:t>
                      </a:r>
                    </a:p>
                  </a:txBody>
                  <a:tcPr marL="82814" marR="82814" marT="44484" marB="4448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156">
                <a:tc>
                  <a:txBody>
                    <a:bodyPr/>
                    <a:lstStyle/>
                    <a:p>
                      <a:r>
                        <a:rPr kumimoji="1" lang="en-US" altLang="ja-JP" sz="1900" dirty="0"/>
                        <a:t>3</a:t>
                      </a:r>
                      <a:endParaRPr kumimoji="1" lang="ja-JP" altLang="en-US" sz="1900" dirty="0"/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pPr marL="0" algn="l" defTabSz="914286" rtl="0" eaLnBrk="1" latinLnBrk="0" hangingPunct="1"/>
                      <a:r>
                        <a:rPr kumimoji="1" lang="ja-JP" altLang="en-US" sz="2700" kern="1200" dirty="0"/>
                        <a:t>先入観を排除する</a:t>
                      </a:r>
                      <a:endParaRPr kumimoji="1" lang="ja-JP" altLang="en-US" sz="2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900" dirty="0"/>
                        <a:t>誤解、曲解を避ける</a:t>
                      </a:r>
                    </a:p>
                  </a:txBody>
                  <a:tcPr marL="82814" marR="82814" marT="44484" marB="4448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156">
                <a:tc>
                  <a:txBody>
                    <a:bodyPr/>
                    <a:lstStyle/>
                    <a:p>
                      <a:r>
                        <a:rPr kumimoji="1" lang="en-US" altLang="ja-JP" sz="1900" dirty="0"/>
                        <a:t>4</a:t>
                      </a:r>
                      <a:endParaRPr kumimoji="1" lang="ja-JP" altLang="en-US" sz="1900" dirty="0"/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pPr marL="0" algn="l" defTabSz="914286" rtl="0" eaLnBrk="1" latinLnBrk="0" hangingPunct="1"/>
                      <a:r>
                        <a:rPr kumimoji="1" lang="ja-JP" altLang="en-US" sz="2700" kern="1200" dirty="0"/>
                        <a:t>前例にこだわらない</a:t>
                      </a:r>
                      <a:endParaRPr kumimoji="1" lang="en-US" altLang="ja-JP" sz="2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900" dirty="0"/>
                        <a:t>前例は基準にならず、慣例は陳腐化</a:t>
                      </a:r>
                    </a:p>
                  </a:txBody>
                  <a:tcPr marL="82814" marR="82814" marT="44484" marB="4448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156">
                <a:tc>
                  <a:txBody>
                    <a:bodyPr/>
                    <a:lstStyle/>
                    <a:p>
                      <a:r>
                        <a:rPr kumimoji="1" lang="en-US" altLang="ja-JP" sz="1900" dirty="0"/>
                        <a:t>5</a:t>
                      </a:r>
                      <a:endParaRPr kumimoji="1" lang="ja-JP" altLang="en-US" sz="1900" dirty="0"/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pPr marL="0" marR="0" indent="0" algn="l" defTabSz="9142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700" kern="1200" dirty="0"/>
                        <a:t>理解した証しに復唱</a:t>
                      </a:r>
                      <a:endParaRPr kumimoji="1" lang="en-US" altLang="ja-JP" sz="2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900" dirty="0"/>
                        <a:t>理解した証し</a:t>
                      </a:r>
                      <a:r>
                        <a:rPr kumimoji="1" lang="ja-JP" altLang="en-US" sz="1900" dirty="0" err="1"/>
                        <a:t>を</a:t>
                      </a:r>
                      <a:r>
                        <a:rPr kumimoji="1" lang="ja-JP" altLang="en-US" sz="1900" dirty="0"/>
                        <a:t>示す</a:t>
                      </a:r>
                    </a:p>
                  </a:txBody>
                  <a:tcPr marL="82814" marR="82814" marT="44484" marB="4448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156">
                <a:tc>
                  <a:txBody>
                    <a:bodyPr/>
                    <a:lstStyle/>
                    <a:p>
                      <a:r>
                        <a:rPr kumimoji="1" lang="en-US" altLang="ja-JP" sz="1900" dirty="0"/>
                        <a:t>6</a:t>
                      </a:r>
                      <a:endParaRPr kumimoji="1" lang="ja-JP" altLang="en-US" sz="1900" dirty="0"/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pPr marL="0" algn="l" defTabSz="914286" rtl="0" eaLnBrk="1" latinLnBrk="0" hangingPunct="1"/>
                      <a:r>
                        <a:rPr kumimoji="1" lang="ja-JP" altLang="en-US" sz="2700" kern="1200" dirty="0"/>
                        <a:t>疑問を確認</a:t>
                      </a:r>
                      <a:endParaRPr kumimoji="1" lang="ja-JP" altLang="en-US" sz="2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pPr marL="0" marR="0" indent="0" algn="l" defTabSz="9142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900" kern="1200" dirty="0"/>
                        <a:t>「分ったＲＯＧＥＲ」は「要求</a:t>
                      </a:r>
                      <a:r>
                        <a:rPr kumimoji="1" lang="en-US" altLang="ja-JP" sz="1900" kern="1200" dirty="0"/>
                        <a:t>RIQUWST</a:t>
                      </a:r>
                      <a:r>
                        <a:rPr kumimoji="1" lang="ja-JP" altLang="en-US" sz="1900" kern="1200" dirty="0"/>
                        <a:t>」を認めたことではない</a:t>
                      </a:r>
                      <a:endParaRPr kumimoji="1" lang="ja-JP" altLang="en-US" sz="1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14" marR="82814" marT="44484" marB="44484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156">
                <a:tc>
                  <a:txBody>
                    <a:bodyPr/>
                    <a:lstStyle/>
                    <a:p>
                      <a:r>
                        <a:rPr kumimoji="1" lang="en-US" altLang="ja-JP" sz="1900" dirty="0"/>
                        <a:t>7</a:t>
                      </a:r>
                      <a:endParaRPr kumimoji="1" lang="ja-JP" altLang="en-US" sz="1900" dirty="0"/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pPr marL="0" algn="l" defTabSz="914286" rtl="0" eaLnBrk="1" latinLnBrk="0" hangingPunct="1"/>
                      <a:r>
                        <a:rPr kumimoji="1" lang="ja-JP" altLang="en-US" sz="2700" kern="1200" dirty="0"/>
                        <a:t>マイナス情報にお礼する</a:t>
                      </a:r>
                      <a:endParaRPr kumimoji="1" lang="ja-JP" altLang="en-US" sz="2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900" dirty="0"/>
                        <a:t>相手の勇気に謝辞</a:t>
                      </a:r>
                    </a:p>
                  </a:txBody>
                  <a:tcPr marL="82814" marR="82814" marT="44484" marB="44484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4156">
                <a:tc>
                  <a:txBody>
                    <a:bodyPr/>
                    <a:lstStyle/>
                    <a:p>
                      <a:r>
                        <a:rPr kumimoji="1" lang="en-US" altLang="ja-JP" sz="1900" dirty="0"/>
                        <a:t>8</a:t>
                      </a:r>
                      <a:endParaRPr kumimoji="1" lang="ja-JP" altLang="en-US" sz="1900" dirty="0"/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pPr marL="0" algn="l" defTabSz="914286" rtl="0" eaLnBrk="1" latinLnBrk="0" hangingPunct="1"/>
                      <a:r>
                        <a:rPr kumimoji="1" lang="ja-JP" altLang="en-US" sz="2700" kern="1200" dirty="0"/>
                        <a:t>同じ目線で会話</a:t>
                      </a:r>
                      <a:endParaRPr kumimoji="1" lang="ja-JP" altLang="en-US" sz="2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900" dirty="0"/>
                        <a:t>権威勾配、お互いが着座</a:t>
                      </a:r>
                      <a:r>
                        <a:rPr kumimoji="1" lang="en-US" altLang="ja-JP" sz="1900" dirty="0"/>
                        <a:t>､</a:t>
                      </a:r>
                      <a:r>
                        <a:rPr kumimoji="1" lang="ja-JP" altLang="en-US" sz="1900" dirty="0"/>
                        <a:t>立位</a:t>
                      </a:r>
                    </a:p>
                  </a:txBody>
                  <a:tcPr marL="82814" marR="82814" marT="44484" marB="44484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4156">
                <a:tc>
                  <a:txBody>
                    <a:bodyPr/>
                    <a:lstStyle/>
                    <a:p>
                      <a:r>
                        <a:rPr kumimoji="1" lang="en-US" altLang="ja-JP" sz="1900" dirty="0"/>
                        <a:t>9</a:t>
                      </a:r>
                      <a:endParaRPr kumimoji="1" lang="ja-JP" altLang="en-US" sz="1900" i="0" dirty="0"/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pPr marL="0" algn="l" defTabSz="914286" rtl="0" eaLnBrk="1" latinLnBrk="0" hangingPunct="1"/>
                      <a:r>
                        <a:rPr kumimoji="1" lang="ja-JP" altLang="en-US" sz="2700" kern="1200" dirty="0"/>
                        <a:t>間違いは即、訂正</a:t>
                      </a:r>
                      <a:endParaRPr kumimoji="1" lang="ja-JP" altLang="en-US" sz="2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900" dirty="0"/>
                        <a:t>揚げ足取りは不可、実行に移る前に訂正</a:t>
                      </a:r>
                    </a:p>
                  </a:txBody>
                  <a:tcPr marL="82814" marR="82814" marT="44484" marB="44484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82093">
                <a:tc>
                  <a:txBody>
                    <a:bodyPr/>
                    <a:lstStyle/>
                    <a:p>
                      <a:pPr marL="0" marR="0" indent="0" algn="l" defTabSz="91428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900" dirty="0"/>
                        <a:t>10</a:t>
                      </a:r>
                      <a:endParaRPr kumimoji="1" lang="ja-JP" altLang="en-US" sz="1900" dirty="0"/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pPr marL="0" algn="l" defTabSz="914286" rtl="0" eaLnBrk="1" latinLnBrk="0" hangingPunct="1"/>
                      <a:r>
                        <a:rPr kumimoji="1" lang="ja-JP" altLang="en-US" sz="2700" kern="1200" dirty="0"/>
                        <a:t>振返りの実施</a:t>
                      </a:r>
                      <a:endParaRPr kumimoji="1" lang="ja-JP" altLang="en-US" sz="2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14" marR="82814" marT="44484" marB="44484"/>
                </a:tc>
                <a:tc>
                  <a:txBody>
                    <a:bodyPr/>
                    <a:lstStyle/>
                    <a:p>
                      <a:r>
                        <a:rPr kumimoji="1" lang="ja-JP" altLang="en-US" sz="1900" dirty="0"/>
                        <a:t>失敗は常に自分側と認識</a:t>
                      </a:r>
                      <a:endParaRPr kumimoji="1" lang="en-US" altLang="ja-JP" sz="1900" dirty="0"/>
                    </a:p>
                  </a:txBody>
                  <a:tcPr marL="82814" marR="82814" marT="44484" marB="44484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59394" name="Picture 5" descr="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1582" y="152916"/>
            <a:ext cx="1906438" cy="39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正方形/長方形 8"/>
          <p:cNvSpPr/>
          <p:nvPr/>
        </p:nvSpPr>
        <p:spPr>
          <a:xfrm>
            <a:off x="333039" y="346280"/>
            <a:ext cx="326237" cy="363172"/>
          </a:xfrm>
          <a:prstGeom prst="rect">
            <a:avLst/>
          </a:prstGeom>
        </p:spPr>
        <p:txBody>
          <a:bodyPr wrap="none" lIns="85341" tIns="42670" rIns="85341" bIns="42670">
            <a:spAutoFit/>
          </a:bodyPr>
          <a:lstStyle/>
          <a:p>
            <a:r>
              <a:rPr lang="ja-JP" altLang="en-US" dirty="0"/>
              <a:t>　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45854" y="6456406"/>
            <a:ext cx="5984294" cy="23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1" rIns="91422" bIns="45711">
            <a:spAutoFit/>
          </a:bodyPr>
          <a:lstStyle/>
          <a:p>
            <a:r>
              <a:rPr lang="ja-JP" altLang="en-US" sz="900" dirty="0">
                <a:solidFill>
                  <a:schemeClr val="tx2"/>
                </a:solidFill>
              </a:rPr>
              <a:t>当内容の転載を禁じます。ＮＰＯ法人品質安全機構　</a:t>
            </a:r>
            <a:r>
              <a:rPr lang="en-US" altLang="ja-JP" sz="900" dirty="0">
                <a:solidFill>
                  <a:schemeClr val="tx2"/>
                </a:solidFill>
              </a:rPr>
              <a:t>copyright(c)</a:t>
            </a:r>
            <a:r>
              <a:rPr lang="ja-JP" altLang="en-US" sz="900" dirty="0">
                <a:solidFill>
                  <a:schemeClr val="tx2"/>
                </a:solidFill>
              </a:rPr>
              <a:t>　</a:t>
            </a:r>
            <a:r>
              <a:rPr lang="en-US" altLang="ja-JP" sz="900" dirty="0">
                <a:solidFill>
                  <a:schemeClr val="tx2"/>
                </a:solidFill>
              </a:rPr>
              <a:t>all right reserved.</a:t>
            </a:r>
            <a:r>
              <a:rPr lang="ja-JP" altLang="en-US" sz="900" dirty="0">
                <a:solidFill>
                  <a:schemeClr val="tx2"/>
                </a:solidFill>
              </a:rPr>
              <a:t>　</a:t>
            </a:r>
            <a:r>
              <a:rPr lang="en-US" altLang="ja-JP" sz="900" dirty="0">
                <a:solidFill>
                  <a:schemeClr val="tx2"/>
                </a:solidFill>
              </a:rPr>
              <a:t>http://park21.wakwak.com/~safety/</a:t>
            </a:r>
          </a:p>
        </p:txBody>
      </p:sp>
      <p:sp>
        <p:nvSpPr>
          <p:cNvPr id="8" name="スライド番号プレースホルダ 5"/>
          <p:cNvSpPr txBox="1">
            <a:spLocks/>
          </p:cNvSpPr>
          <p:nvPr/>
        </p:nvSpPr>
        <p:spPr>
          <a:xfrm>
            <a:off x="6851938" y="63104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FF79-DBFE-4D9D-8F99-7B2C59028BCA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33038" y="188640"/>
            <a:ext cx="6399202" cy="578616"/>
          </a:xfrm>
          <a:prstGeom prst="rect">
            <a:avLst/>
          </a:prstGeom>
        </p:spPr>
        <p:txBody>
          <a:bodyPr wrap="square" lIns="85341" tIns="42670" rIns="85341" bIns="4267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</a:rPr>
              <a:t>「品質の穴」を埋める　（受け手）</a:t>
            </a:r>
            <a:r>
              <a:rPr lang="ja-JP" altLang="en-US" sz="3200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xmlns="" val="454676320"/>
      </p:ext>
    </p:extLst>
  </p:cSld>
  <p:clrMapOvr>
    <a:masterClrMapping/>
  </p:clrMapOvr>
  <p:transition advTm="4175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074" descr="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300" y="1524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3075"/>
          <p:cNvSpPr txBox="1">
            <a:spLocks noChangeArrowheads="1"/>
          </p:cNvSpPr>
          <p:nvPr/>
        </p:nvSpPr>
        <p:spPr bwMode="auto">
          <a:xfrm>
            <a:off x="304800" y="6324600"/>
            <a:ext cx="541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4" tIns="45717" rIns="91434" bIns="45717">
            <a:spAutoFit/>
          </a:bodyPr>
          <a:lstStyle/>
          <a:p>
            <a:pPr eaLnBrk="1" fontAlgn="t" hangingPunct="1"/>
            <a:r>
              <a:rPr lang="ja-JP" altLang="en-US" sz="900" dirty="0">
                <a:solidFill>
                  <a:schemeClr val="tx1"/>
                </a:solidFill>
                <a:latin typeface="Times New Roman" pitchFamily="18" charset="0"/>
              </a:rPr>
              <a:t>当内容の転載を禁じます。ＮＰＯ法人品質安全機構　</a:t>
            </a: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</a:rPr>
              <a:t>copyright(c)　all right reserved.safety-npo@aa.wakwak.com</a:t>
            </a:r>
          </a:p>
        </p:txBody>
      </p:sp>
      <p:sp>
        <p:nvSpPr>
          <p:cNvPr id="788486" name="Text Box 3078"/>
          <p:cNvSpPr txBox="1">
            <a:spLocks noChangeArrowheads="1"/>
          </p:cNvSpPr>
          <p:nvPr/>
        </p:nvSpPr>
        <p:spPr bwMode="auto">
          <a:xfrm>
            <a:off x="1696453" y="666750"/>
            <a:ext cx="6678612" cy="4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lIns="85341" tIns="42670" rIns="85341" bIns="42670">
            <a:spAutoFit/>
          </a:bodyPr>
          <a:lstStyle/>
          <a:p>
            <a:pPr defTabSz="854075" eaLnBrk="1" fontAlgn="t" hangingPunct="1">
              <a:defRPr/>
            </a:pPr>
            <a:r>
              <a:rPr lang="ja-JP" altLang="en-US" sz="3700" b="1" dirty="0">
                <a:solidFill>
                  <a:schemeClr val="tx1"/>
                </a:solidFill>
                <a:latin typeface="Times New Roman" pitchFamily="18" charset="0"/>
                <a:ea typeface="ＭＳ ゴシック" pitchFamily="49" charset="-128"/>
              </a:rPr>
              <a:t>　危ない仕事の３Ｈ</a:t>
            </a:r>
          </a:p>
          <a:p>
            <a:pPr defTabSz="854075" eaLnBrk="1" fontAlgn="t" hangingPunct="1">
              <a:defRPr/>
            </a:pPr>
            <a:r>
              <a:rPr lang="ja-JP" altLang="en-US" sz="9000" dirty="0">
                <a:solidFill>
                  <a:srgbClr val="FF6600"/>
                </a:solidFill>
                <a:latin typeface="Times New Roman" pitchFamily="18" charset="0"/>
                <a:ea typeface="HGS創英角ｺﾞｼｯｸUB" pitchFamily="50" charset="-128"/>
              </a:rPr>
              <a:t>・初めて</a:t>
            </a:r>
          </a:p>
          <a:p>
            <a:pPr defTabSz="854075" eaLnBrk="1" fontAlgn="t" hangingPunct="1">
              <a:defRPr/>
            </a:pPr>
            <a:r>
              <a:rPr lang="ja-JP" altLang="en-US" sz="9000" dirty="0">
                <a:solidFill>
                  <a:srgbClr val="FF6600"/>
                </a:solidFill>
                <a:latin typeface="Times New Roman" pitchFamily="18" charset="0"/>
                <a:ea typeface="HGS創英角ｺﾞｼｯｸUB" pitchFamily="50" charset="-128"/>
              </a:rPr>
              <a:t>・変更</a:t>
            </a:r>
          </a:p>
          <a:p>
            <a:pPr defTabSz="854075" eaLnBrk="1" fontAlgn="t" hangingPunct="1">
              <a:defRPr/>
            </a:pPr>
            <a:r>
              <a:rPr lang="ja-JP" altLang="en-US" sz="9000" dirty="0">
                <a:solidFill>
                  <a:srgbClr val="FF6600"/>
                </a:solidFill>
                <a:latin typeface="Times New Roman" pitchFamily="18" charset="0"/>
                <a:ea typeface="HGS創英角ｺﾞｼｯｸUB" pitchFamily="50" charset="-128"/>
              </a:rPr>
              <a:t>・久しぶり</a:t>
            </a:r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xmlns="" id="{1C0634E3-3964-4130-9A0F-B042C59A8F5A}"/>
              </a:ext>
            </a:extLst>
          </p:cNvPr>
          <p:cNvSpPr txBox="1">
            <a:spLocks/>
          </p:cNvSpPr>
          <p:nvPr/>
        </p:nvSpPr>
        <p:spPr>
          <a:xfrm>
            <a:off x="6851938" y="63104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FF79-DBFE-4D9D-8F99-7B2C59028BCA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689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300" y="1524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04800" y="6324600"/>
            <a:ext cx="541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4" tIns="45717" rIns="91434" bIns="45717">
            <a:spAutoFit/>
          </a:bodyPr>
          <a:lstStyle/>
          <a:p>
            <a:pPr eaLnBrk="1" fontAlgn="t" hangingPunct="1"/>
            <a:r>
              <a:rPr lang="ja-JP" altLang="en-US" sz="900">
                <a:solidFill>
                  <a:schemeClr val="tx2"/>
                </a:solidFill>
                <a:latin typeface="Times New Roman" pitchFamily="18" charset="0"/>
              </a:rPr>
              <a:t>当内容の転載を禁じます。ＮＰＯ法人品質安全機構　</a:t>
            </a:r>
            <a:r>
              <a:rPr lang="en-US" altLang="ja-JP" sz="900">
                <a:solidFill>
                  <a:schemeClr val="tx2"/>
                </a:solidFill>
                <a:latin typeface="Times New Roman" pitchFamily="18" charset="0"/>
              </a:rPr>
              <a:t>copyright(c)　all right reserved.safety-npo@aa.wakwak.com</a:t>
            </a:r>
          </a:p>
        </p:txBody>
      </p:sp>
      <p:sp>
        <p:nvSpPr>
          <p:cNvPr id="787462" name="Text Box 6"/>
          <p:cNvSpPr txBox="1">
            <a:spLocks noChangeArrowheads="1"/>
          </p:cNvSpPr>
          <p:nvPr/>
        </p:nvSpPr>
        <p:spPr bwMode="auto">
          <a:xfrm>
            <a:off x="1655763" y="749300"/>
            <a:ext cx="5886450" cy="4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85341" tIns="42670" rIns="85341" bIns="42670">
            <a:spAutoFit/>
          </a:bodyPr>
          <a:lstStyle/>
          <a:p>
            <a:pPr defTabSz="854075">
              <a:defRPr/>
            </a:pPr>
            <a:r>
              <a:rPr lang="ja-JP" altLang="en-US" sz="3700" b="1" dirty="0">
                <a:solidFill>
                  <a:schemeClr val="tx2"/>
                </a:solidFill>
                <a:latin typeface="Times New Roman" pitchFamily="18" charset="0"/>
                <a:ea typeface="ＭＳ ゴシック" pitchFamily="49" charset="-128"/>
              </a:rPr>
              <a:t>危ない３つの心理</a:t>
            </a:r>
          </a:p>
          <a:p>
            <a:pPr defTabSz="854075">
              <a:defRPr/>
            </a:pPr>
            <a:r>
              <a:rPr lang="ja-JP" altLang="en-US" sz="9000" dirty="0">
                <a:solidFill>
                  <a:srgbClr val="0066FF"/>
                </a:solidFill>
                <a:ea typeface="HG創英角ｺﾞｼｯｸUB" pitchFamily="49" charset="-128"/>
              </a:rPr>
              <a:t>・急ぎ</a:t>
            </a:r>
          </a:p>
          <a:p>
            <a:pPr defTabSz="854075">
              <a:defRPr/>
            </a:pPr>
            <a:r>
              <a:rPr lang="ja-JP" altLang="en-US" sz="9000" dirty="0">
                <a:solidFill>
                  <a:srgbClr val="0066FF"/>
                </a:solidFill>
                <a:ea typeface="HG創英角ｺﾞｼｯｸUB" pitchFamily="49" charset="-128"/>
              </a:rPr>
              <a:t>・面倒</a:t>
            </a:r>
          </a:p>
          <a:p>
            <a:pPr defTabSz="854075">
              <a:defRPr/>
            </a:pPr>
            <a:r>
              <a:rPr lang="ja-JP" altLang="en-US" sz="9000" dirty="0">
                <a:solidFill>
                  <a:srgbClr val="0066FF"/>
                </a:solidFill>
                <a:ea typeface="HG創英角ｺﾞｼｯｸUB" pitchFamily="49" charset="-128"/>
              </a:rPr>
              <a:t>・思いこみ</a:t>
            </a:r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xmlns="" id="{77372B52-1151-4B01-BCF5-E6727740575A}"/>
              </a:ext>
            </a:extLst>
          </p:cNvPr>
          <p:cNvSpPr txBox="1">
            <a:spLocks/>
          </p:cNvSpPr>
          <p:nvPr/>
        </p:nvSpPr>
        <p:spPr>
          <a:xfrm>
            <a:off x="6851938" y="63104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FF79-DBFE-4D9D-8F99-7B2C59028BCA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48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Ġ">
            <a:extLst>
              <a:ext uri="{FF2B5EF4-FFF2-40B4-BE49-F238E27FC236}">
                <a16:creationId xmlns:a16="http://schemas.microsoft.com/office/drawing/2014/main" xmlns="" id="{5F0D04C3-2577-4B22-9799-1452D8D5A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6729" y="148281"/>
            <a:ext cx="1726720" cy="38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xmlns="" id="{085C118B-969E-423B-9080-82EAB30F6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325115"/>
            <a:ext cx="5529041" cy="23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1" rIns="91422" bIns="45711">
            <a:spAutoFit/>
          </a:bodyPr>
          <a:lstStyle/>
          <a:p>
            <a:pPr defTabSz="911193" fontAlgn="t"/>
            <a:r>
              <a:rPr lang="ja-JP" altLang="en-US" sz="900" dirty="0">
                <a:solidFill>
                  <a:schemeClr val="tx1"/>
                </a:solidFill>
                <a:latin typeface="Times New Roman" pitchFamily="18" charset="0"/>
              </a:rPr>
              <a:t>当内容の転載を禁じます。ＮＰＯ法人品質安全機構　</a:t>
            </a: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</a:rPr>
              <a:t>copyright(c)　all right reserved.safety-npo@aa.wakwak.com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xmlns="" id="{8EF9C591-96C6-412F-B216-586CE4147FE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1393" y="130524"/>
            <a:ext cx="5622275" cy="512851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xmlns="" id="{F0BD38EA-4C2D-4F1A-8231-307693B7A2D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5191" y="148281"/>
            <a:ext cx="6274677" cy="541903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439A1A3A-057C-43AB-99B7-A42150AC2408}"/>
              </a:ext>
            </a:extLst>
          </p:cNvPr>
          <p:cNvSpPr txBox="1"/>
          <p:nvPr/>
        </p:nvSpPr>
        <p:spPr>
          <a:xfrm>
            <a:off x="-3913" y="4465622"/>
            <a:ext cx="4464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tx1"/>
                </a:solidFill>
              </a:rPr>
              <a:t>【</a:t>
            </a:r>
            <a:r>
              <a:rPr lang="ja-JP" altLang="en-US" sz="2400" dirty="0">
                <a:solidFill>
                  <a:schemeClr val="tx1"/>
                </a:solidFill>
              </a:rPr>
              <a:t>悪い品質</a:t>
            </a:r>
            <a:r>
              <a:rPr lang="en-US" altLang="ja-JP" sz="2400" dirty="0">
                <a:solidFill>
                  <a:schemeClr val="tx1"/>
                </a:solidFill>
              </a:rPr>
              <a:t>】</a:t>
            </a:r>
          </a:p>
          <a:p>
            <a:r>
              <a:rPr lang="ja-JP" altLang="en-US" sz="2400" dirty="0">
                <a:solidFill>
                  <a:schemeClr val="tx1"/>
                </a:solidFill>
              </a:rPr>
              <a:t>・豊洲市場移転</a:t>
            </a:r>
            <a:r>
              <a:rPr lang="en-US" altLang="ja-JP" sz="2400" b="1" dirty="0">
                <a:solidFill>
                  <a:schemeClr val="tx1"/>
                </a:solidFill>
              </a:rPr>
              <a:t>×</a:t>
            </a:r>
            <a:r>
              <a:rPr lang="ja-JP" altLang="en-US" sz="2400" dirty="0">
                <a:solidFill>
                  <a:schemeClr val="tx1"/>
                </a:solidFill>
              </a:rPr>
              <a:t>安全性</a:t>
            </a:r>
          </a:p>
          <a:p>
            <a:r>
              <a:rPr lang="ja-JP" altLang="en-US" sz="2400" dirty="0">
                <a:solidFill>
                  <a:schemeClr val="tx1"/>
                </a:solidFill>
              </a:rPr>
              <a:t>・神鋼の文書偽造</a:t>
            </a:r>
            <a:r>
              <a:rPr lang="en-US" altLang="ja-JP" sz="2400" b="1" dirty="0">
                <a:solidFill>
                  <a:schemeClr val="tx1"/>
                </a:solidFill>
              </a:rPr>
              <a:t>×</a:t>
            </a:r>
            <a:r>
              <a:rPr lang="ja-JP" altLang="en-US" sz="2400" dirty="0">
                <a:solidFill>
                  <a:schemeClr val="tx1"/>
                </a:solidFill>
              </a:rPr>
              <a:t>機能性</a:t>
            </a:r>
          </a:p>
          <a:p>
            <a:r>
              <a:rPr lang="ja-JP" altLang="en-US" sz="2400" dirty="0">
                <a:solidFill>
                  <a:schemeClr val="tx1"/>
                </a:solidFill>
              </a:rPr>
              <a:t>・日産の無資格者検査</a:t>
            </a:r>
            <a:r>
              <a:rPr lang="en-US" altLang="ja-JP" sz="2400" dirty="0">
                <a:solidFill>
                  <a:schemeClr val="tx1"/>
                </a:solidFill>
              </a:rPr>
              <a:t>×</a:t>
            </a:r>
            <a:r>
              <a:rPr lang="ja-JP" altLang="en-US" sz="2400" dirty="0">
                <a:solidFill>
                  <a:schemeClr val="tx1"/>
                </a:solidFill>
              </a:rPr>
              <a:t>信頼性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04037749-3D28-49FA-ACFA-044498C8A2EB}"/>
              </a:ext>
            </a:extLst>
          </p:cNvPr>
          <p:cNvSpPr txBox="1"/>
          <p:nvPr/>
        </p:nvSpPr>
        <p:spPr>
          <a:xfrm>
            <a:off x="0" y="1052736"/>
            <a:ext cx="32720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rgbClr val="FF0303"/>
                </a:solidFill>
              </a:rPr>
              <a:t>おいしい品質は、</a:t>
            </a:r>
            <a:endParaRPr lang="en-US" altLang="ja-JP" sz="3600" b="1" dirty="0">
              <a:solidFill>
                <a:srgbClr val="FF0303"/>
              </a:solidFill>
            </a:endParaRPr>
          </a:p>
          <a:p>
            <a:pPr algn="ctr"/>
            <a:r>
              <a:rPr lang="ja-JP" altLang="en-US" sz="3600" b="1" dirty="0">
                <a:solidFill>
                  <a:srgbClr val="FF0303"/>
                </a:solidFill>
              </a:rPr>
              <a:t>三つの味の</a:t>
            </a:r>
            <a:endParaRPr lang="en-US" altLang="ja-JP" sz="3600" b="1" dirty="0">
              <a:solidFill>
                <a:srgbClr val="FF0303"/>
              </a:solidFill>
            </a:endParaRPr>
          </a:p>
          <a:p>
            <a:pPr algn="ctr"/>
            <a:r>
              <a:rPr lang="ja-JP" altLang="en-US" sz="3600" b="1" dirty="0">
                <a:solidFill>
                  <a:srgbClr val="FF0303"/>
                </a:solidFill>
              </a:rPr>
              <a:t>バランス</a:t>
            </a:r>
            <a:endParaRPr lang="en-US" altLang="ja-JP" sz="3600" b="1" dirty="0">
              <a:solidFill>
                <a:srgbClr val="FF0303"/>
              </a:solidFill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xmlns="" id="{74E03F87-C491-4663-BA97-E1E099ACEA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3790" y="2636912"/>
            <a:ext cx="1692186" cy="1664446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xmlns="" id="{E8123841-68B6-440E-9588-7F948F64D3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8081" y="1188571"/>
            <a:ext cx="1662303" cy="166922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xmlns="" id="{04267FBD-0D26-4955-9D4D-B29B60F739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9209" y="1916832"/>
            <a:ext cx="1774999" cy="177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6252776"/>
      </p:ext>
    </p:extLst>
  </p:cSld>
  <p:clrMapOvr>
    <a:masterClrMapping/>
  </p:clrMapOvr>
  <p:transition advTm="98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5" descr="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1582" y="152916"/>
            <a:ext cx="1906438" cy="39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Text Box 6"/>
          <p:cNvSpPr txBox="1">
            <a:spLocks noChangeArrowheads="1"/>
          </p:cNvSpPr>
          <p:nvPr/>
        </p:nvSpPr>
        <p:spPr bwMode="auto">
          <a:xfrm>
            <a:off x="245854" y="6456406"/>
            <a:ext cx="6713661" cy="23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1" rIns="91422" bIns="45711">
            <a:spAutoFit/>
          </a:bodyPr>
          <a:lstStyle/>
          <a:p>
            <a:r>
              <a:rPr lang="ja-JP" altLang="en-US" sz="900" dirty="0">
                <a:solidFill>
                  <a:schemeClr val="tx1"/>
                </a:solidFill>
              </a:rPr>
              <a:t>当内容の転載を禁じます。ＮＰＯ法人品質安全機構　</a:t>
            </a:r>
            <a:r>
              <a:rPr lang="en-US" altLang="ja-JP" sz="900" dirty="0">
                <a:solidFill>
                  <a:schemeClr val="tx1"/>
                </a:solidFill>
              </a:rPr>
              <a:t>copyright(c)</a:t>
            </a:r>
            <a:r>
              <a:rPr lang="ja-JP" altLang="en-US" sz="900" dirty="0">
                <a:solidFill>
                  <a:schemeClr val="tx1"/>
                </a:solidFill>
              </a:rPr>
              <a:t>　</a:t>
            </a:r>
            <a:r>
              <a:rPr lang="en-US" altLang="ja-JP" sz="900" dirty="0">
                <a:solidFill>
                  <a:schemeClr val="tx1"/>
                </a:solidFill>
              </a:rPr>
              <a:t>all right reserved.</a:t>
            </a:r>
            <a:r>
              <a:rPr lang="ja-JP" altLang="en-US" sz="900" dirty="0">
                <a:solidFill>
                  <a:schemeClr val="tx1"/>
                </a:solidFill>
              </a:rPr>
              <a:t>　</a:t>
            </a:r>
            <a:r>
              <a:rPr lang="en-US" altLang="ja-JP" sz="900" dirty="0">
                <a:solidFill>
                  <a:schemeClr val="tx1"/>
                </a:solidFill>
              </a:rPr>
              <a:t>http://park21.wakwak.com/~safety/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67824" y="6161412"/>
            <a:ext cx="2690124" cy="23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1" rIns="91422" bIns="45711">
            <a:spAutoFit/>
          </a:bodyPr>
          <a:lstStyle/>
          <a:p>
            <a:r>
              <a:rPr lang="ja-JP" altLang="en-US" sz="900" dirty="0">
                <a:solidFill>
                  <a:schemeClr val="tx1"/>
                </a:solidFill>
              </a:rPr>
              <a:t>写真出典：「事故と安全の心理学」東京大学出版会</a:t>
            </a:r>
            <a:endParaRPr lang="en-US" altLang="ja-JP" sz="900" dirty="0">
              <a:solidFill>
                <a:schemeClr val="tx1"/>
              </a:solidFill>
            </a:endParaRPr>
          </a:p>
        </p:txBody>
      </p:sp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2707712" cy="455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正方形/長方形 10"/>
          <p:cNvSpPr/>
          <p:nvPr/>
        </p:nvSpPr>
        <p:spPr>
          <a:xfrm>
            <a:off x="107504" y="188641"/>
            <a:ext cx="6840760" cy="578616"/>
          </a:xfrm>
          <a:prstGeom prst="rect">
            <a:avLst/>
          </a:prstGeom>
        </p:spPr>
        <p:txBody>
          <a:bodyPr wrap="square" lIns="85341" tIns="42670" rIns="85341" bIns="42670">
            <a:spAutoFit/>
          </a:bodyPr>
          <a:lstStyle/>
          <a:p>
            <a:r>
              <a:rPr lang="ja-JP" altLang="en-US" sz="3200" b="1" dirty="0">
                <a:solidFill>
                  <a:schemeClr val="accent5">
                    <a:lumMod val="25000"/>
                  </a:schemeClr>
                </a:solidFill>
                <a:latin typeface="MS UI Gothic" pitchFamily="50" charset="-128"/>
              </a:rPr>
              <a:t>危ない３つの心理</a:t>
            </a:r>
            <a:r>
              <a:rPr lang="en-US" altLang="ja-JP" sz="3200" b="1" dirty="0">
                <a:solidFill>
                  <a:schemeClr val="accent5">
                    <a:lumMod val="25000"/>
                  </a:schemeClr>
                </a:solidFill>
                <a:latin typeface="MS UI Gothic" pitchFamily="50" charset="-128"/>
              </a:rPr>
              <a:t>/</a:t>
            </a:r>
            <a:r>
              <a:rPr lang="ja-JP" altLang="en-US" sz="3200" b="1" dirty="0">
                <a:solidFill>
                  <a:schemeClr val="accent5">
                    <a:lumMod val="25000"/>
                  </a:schemeClr>
                </a:solidFill>
                <a:latin typeface="MS UI Gothic" pitchFamily="50" charset="-128"/>
              </a:rPr>
              <a:t>急ぎ</a:t>
            </a:r>
            <a:r>
              <a:rPr lang="en-US" altLang="ja-JP" sz="3200" b="1" dirty="0">
                <a:solidFill>
                  <a:schemeClr val="accent5">
                    <a:lumMod val="25000"/>
                  </a:schemeClr>
                </a:solidFill>
                <a:latin typeface="MS UI Gothic" pitchFamily="50" charset="-128"/>
              </a:rPr>
              <a:t>/</a:t>
            </a:r>
            <a:r>
              <a:rPr lang="ja-JP" altLang="en-US" sz="3200" b="1" dirty="0">
                <a:solidFill>
                  <a:schemeClr val="accent5">
                    <a:lumMod val="25000"/>
                  </a:schemeClr>
                </a:solidFill>
                <a:latin typeface="MS UI Gothic" pitchFamily="50" charset="-128"/>
              </a:rPr>
              <a:t>面倒</a:t>
            </a:r>
            <a:r>
              <a:rPr lang="en-US" altLang="ja-JP" sz="3200" b="1" dirty="0">
                <a:solidFill>
                  <a:schemeClr val="accent5">
                    <a:lumMod val="25000"/>
                  </a:schemeClr>
                </a:solidFill>
                <a:latin typeface="MS UI Gothic" pitchFamily="50" charset="-128"/>
              </a:rPr>
              <a:t>/</a:t>
            </a:r>
            <a:r>
              <a:rPr lang="ja-JP" altLang="en-US" sz="3200" b="1" dirty="0">
                <a:solidFill>
                  <a:schemeClr val="accent5">
                    <a:lumMod val="25000"/>
                  </a:schemeClr>
                </a:solidFill>
                <a:latin typeface="MS UI Gothic" pitchFamily="50" charset="-128"/>
              </a:rPr>
              <a:t>思い込み</a:t>
            </a:r>
            <a:endParaRPr lang="en-US" altLang="ja-JP" sz="3200" b="1" dirty="0">
              <a:solidFill>
                <a:schemeClr val="accent5">
                  <a:lumMod val="25000"/>
                </a:schemeClr>
              </a:solidFill>
              <a:latin typeface="MS UI Gothic" pitchFamily="50" charset="-128"/>
            </a:endParaRPr>
          </a:p>
        </p:txBody>
      </p:sp>
      <p:sp>
        <p:nvSpPr>
          <p:cNvPr id="13" name="スライド番号プレースホルダ 5"/>
          <p:cNvSpPr txBox="1">
            <a:spLocks/>
          </p:cNvSpPr>
          <p:nvPr/>
        </p:nvSpPr>
        <p:spPr>
          <a:xfrm>
            <a:off x="6851938" y="63104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FF79-DBFE-4D9D-8F99-7B2C59028BCA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>
            <a:off x="3203848" y="980728"/>
            <a:ext cx="5616624" cy="864096"/>
            <a:chOff x="3203848" y="980728"/>
            <a:chExt cx="5616624" cy="864096"/>
          </a:xfrm>
        </p:grpSpPr>
        <p:sp>
          <p:nvSpPr>
            <p:cNvPr id="23" name="雲形吹き出し 22"/>
            <p:cNvSpPr/>
            <p:nvPr/>
          </p:nvSpPr>
          <p:spPr bwMode="auto">
            <a:xfrm>
              <a:off x="3203848" y="980728"/>
              <a:ext cx="2088232" cy="864096"/>
            </a:xfrm>
            <a:prstGeom prst="cloudCallou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63888" y="1177588"/>
              <a:ext cx="52565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US" altLang="ja-JP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ＭＳ Ｐゴシック" pitchFamily="50" charset="-128"/>
                </a:rPr>
                <a:t>『</a:t>
              </a:r>
              <a:r>
                <a:rPr lang="ja-JP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ＭＳ Ｐゴシック" pitchFamily="50" charset="-128"/>
                </a:rPr>
                <a:t>急ぎの用なので速くしなきゃ！ </a:t>
              </a:r>
              <a:r>
                <a:rPr lang="en-US" altLang="ja-JP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ＭＳ Ｐゴシック" pitchFamily="50" charset="-128"/>
                </a:rPr>
                <a:t>』</a:t>
              </a:r>
              <a:endPara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3275856" y="1988840"/>
            <a:ext cx="5616624" cy="864096"/>
            <a:chOff x="3275856" y="1700808"/>
            <a:chExt cx="5616624" cy="864096"/>
          </a:xfrm>
        </p:grpSpPr>
        <p:sp>
          <p:nvSpPr>
            <p:cNvPr id="24" name="雲形吹き出し 23"/>
            <p:cNvSpPr/>
            <p:nvPr/>
          </p:nvSpPr>
          <p:spPr bwMode="auto">
            <a:xfrm>
              <a:off x="3275856" y="1700808"/>
              <a:ext cx="2088232" cy="864096"/>
            </a:xfrm>
            <a:prstGeom prst="cloudCallou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3563888" y="1844824"/>
              <a:ext cx="532859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US" altLang="ja-JP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ＭＳ Ｐゴシック" pitchFamily="50" charset="-128"/>
                </a:rPr>
                <a:t>『</a:t>
              </a:r>
              <a:r>
                <a:rPr lang="ja-JP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ＭＳ Ｐゴシック" pitchFamily="50" charset="-128"/>
                </a:rPr>
                <a:t>脚立を取りに行くのは面倒くさい</a:t>
              </a:r>
              <a:r>
                <a:rPr lang="en-US" altLang="ja-JP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ＭＳ Ｐゴシック" pitchFamily="50" charset="-128"/>
                </a:rPr>
                <a:t>』</a:t>
              </a:r>
              <a:endPara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3275856" y="3068960"/>
            <a:ext cx="5328592" cy="864096"/>
            <a:chOff x="3275856" y="2348880"/>
            <a:chExt cx="5328592" cy="864096"/>
          </a:xfrm>
        </p:grpSpPr>
        <p:sp>
          <p:nvSpPr>
            <p:cNvPr id="25" name="雲形吹き出し 24"/>
            <p:cNvSpPr/>
            <p:nvPr/>
          </p:nvSpPr>
          <p:spPr bwMode="auto">
            <a:xfrm>
              <a:off x="3275856" y="2348880"/>
              <a:ext cx="2088232" cy="864096"/>
            </a:xfrm>
            <a:prstGeom prst="cloudCallou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3563888" y="2492896"/>
              <a:ext cx="50405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US" altLang="ja-JP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ＭＳ Ｐゴシック" pitchFamily="50" charset="-128"/>
                </a:rPr>
                <a:t>『</a:t>
              </a:r>
              <a:r>
                <a:rPr lang="ja-JP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ＭＳ Ｐゴシック" pitchFamily="50" charset="-128"/>
                </a:rPr>
                <a:t>今まで誰も転んでない、と思う</a:t>
              </a:r>
              <a:r>
                <a:rPr lang="en-US" altLang="ja-JP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ＭＳ Ｐゴシック" pitchFamily="50" charset="-128"/>
                </a:rPr>
                <a:t>』</a:t>
              </a:r>
              <a:endPara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xmlns="" id="{97E066E5-6C46-4D91-9247-CA6139C79EB1}"/>
              </a:ext>
            </a:extLst>
          </p:cNvPr>
          <p:cNvGrpSpPr/>
          <p:nvPr/>
        </p:nvGrpSpPr>
        <p:grpSpPr>
          <a:xfrm>
            <a:off x="4182381" y="4538943"/>
            <a:ext cx="4104456" cy="922165"/>
            <a:chOff x="3203848" y="4553119"/>
            <a:chExt cx="4104456" cy="922165"/>
          </a:xfrm>
        </p:grpSpPr>
        <p:pic>
          <p:nvPicPr>
            <p:cNvPr id="6246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3848" y="4553119"/>
              <a:ext cx="981512" cy="922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正方形/長方形 19"/>
            <p:cNvSpPr/>
            <p:nvPr/>
          </p:nvSpPr>
          <p:spPr>
            <a:xfrm>
              <a:off x="4283968" y="4968968"/>
              <a:ext cx="30243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ja-JP" altLang="en-US" sz="2400" b="1" dirty="0">
                  <a:solidFill>
                    <a:srgbClr val="FF0000"/>
                  </a:solidFill>
                  <a:latin typeface="Times New Roman" pitchFamily="18" charset="0"/>
                  <a:ea typeface="ＭＳ Ｐゴシック" pitchFamily="50" charset="-128"/>
                </a:rPr>
                <a:t>高所からの転落</a:t>
              </a:r>
            </a:p>
          </p:txBody>
        </p:sp>
      </p:grpSp>
      <p:sp>
        <p:nvSpPr>
          <p:cNvPr id="2" name="矢印: 下 1">
            <a:extLst>
              <a:ext uri="{FF2B5EF4-FFF2-40B4-BE49-F238E27FC236}">
                <a16:creationId xmlns:a16="http://schemas.microsoft.com/office/drawing/2014/main" xmlns="" id="{79A69928-B163-4AB4-92F8-59ADE3E9FD82}"/>
              </a:ext>
            </a:extLst>
          </p:cNvPr>
          <p:cNvSpPr/>
          <p:nvPr/>
        </p:nvSpPr>
        <p:spPr bwMode="auto">
          <a:xfrm>
            <a:off x="6156176" y="1700808"/>
            <a:ext cx="360040" cy="410331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0" name="矢印: 下 29">
            <a:extLst>
              <a:ext uri="{FF2B5EF4-FFF2-40B4-BE49-F238E27FC236}">
                <a16:creationId xmlns:a16="http://schemas.microsoft.com/office/drawing/2014/main" xmlns="" id="{95BAD028-0D3F-404F-BC50-64AAEB87950A}"/>
              </a:ext>
            </a:extLst>
          </p:cNvPr>
          <p:cNvSpPr/>
          <p:nvPr/>
        </p:nvSpPr>
        <p:spPr bwMode="auto">
          <a:xfrm>
            <a:off x="6155367" y="2796232"/>
            <a:ext cx="360040" cy="410331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1" name="矢印: 下 30">
            <a:extLst>
              <a:ext uri="{FF2B5EF4-FFF2-40B4-BE49-F238E27FC236}">
                <a16:creationId xmlns:a16="http://schemas.microsoft.com/office/drawing/2014/main" xmlns="" id="{09CC6260-79CE-4A5A-9B6A-CFED18D90D62}"/>
              </a:ext>
            </a:extLst>
          </p:cNvPr>
          <p:cNvSpPr/>
          <p:nvPr/>
        </p:nvSpPr>
        <p:spPr bwMode="auto">
          <a:xfrm>
            <a:off x="6177825" y="4187685"/>
            <a:ext cx="360040" cy="410331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xmlns="" id="{43801BE6-BDBA-4689-9821-5B5FE4B01E18}"/>
              </a:ext>
            </a:extLst>
          </p:cNvPr>
          <p:cNvSpPr/>
          <p:nvPr/>
        </p:nvSpPr>
        <p:spPr bwMode="auto">
          <a:xfrm>
            <a:off x="1112971" y="3882785"/>
            <a:ext cx="1656184" cy="1584176"/>
          </a:xfrm>
          <a:prstGeom prst="ellipse">
            <a:avLst/>
          </a:prstGeom>
          <a:noFill/>
          <a:ln w="730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</p:spTree>
  </p:cSld>
  <p:clrMapOvr>
    <a:masterClrMapping/>
  </p:clrMapOvr>
  <p:transition advTm="1134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グループ化 27"/>
          <p:cNvGrpSpPr/>
          <p:nvPr/>
        </p:nvGrpSpPr>
        <p:grpSpPr>
          <a:xfrm>
            <a:off x="1403648" y="332656"/>
            <a:ext cx="6341692" cy="5392926"/>
            <a:chOff x="1466767" y="268322"/>
            <a:chExt cx="6341692" cy="5392926"/>
          </a:xfrm>
        </p:grpSpPr>
        <p:grpSp>
          <p:nvGrpSpPr>
            <p:cNvPr id="29" name="グループ化 33"/>
            <p:cNvGrpSpPr/>
            <p:nvPr/>
          </p:nvGrpSpPr>
          <p:grpSpPr>
            <a:xfrm>
              <a:off x="1466767" y="268322"/>
              <a:ext cx="6341692" cy="5392926"/>
              <a:chOff x="1466767" y="268322"/>
              <a:chExt cx="6341692" cy="5392926"/>
            </a:xfrm>
          </p:grpSpPr>
          <p:grpSp>
            <p:nvGrpSpPr>
              <p:cNvPr id="47" name="グループ化 49"/>
              <p:cNvGrpSpPr/>
              <p:nvPr/>
            </p:nvGrpSpPr>
            <p:grpSpPr>
              <a:xfrm>
                <a:off x="1466767" y="3501248"/>
                <a:ext cx="2345440" cy="2160000"/>
                <a:chOff x="1269992" y="3482974"/>
                <a:chExt cx="2345440" cy="2160000"/>
              </a:xfrm>
              <a:solidFill>
                <a:srgbClr val="FFC000"/>
              </a:solidFill>
            </p:grpSpPr>
            <p:sp>
              <p:nvSpPr>
                <p:cNvPr id="61" name="円/楕円 6"/>
                <p:cNvSpPr/>
                <p:nvPr/>
              </p:nvSpPr>
              <p:spPr bwMode="auto">
                <a:xfrm>
                  <a:off x="1269992" y="3482974"/>
                  <a:ext cx="2160000" cy="2160000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62" name="テキスト ボックス 61"/>
                <p:cNvSpPr txBox="1"/>
                <p:nvPr/>
              </p:nvSpPr>
              <p:spPr>
                <a:xfrm>
                  <a:off x="1455192" y="3987030"/>
                  <a:ext cx="2160240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6600" dirty="0">
                      <a:solidFill>
                        <a:schemeClr val="tx1"/>
                      </a:solidFill>
                      <a:ea typeface="HG創英角ｺﾞｼｯｸUB" pitchFamily="49" charset="-128"/>
                    </a:rPr>
                    <a:t>経験</a:t>
                  </a:r>
                  <a:endParaRPr kumimoji="1" lang="ja-JP" altLang="en-US" sz="66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8" name="グループ化 33"/>
              <p:cNvGrpSpPr/>
              <p:nvPr/>
            </p:nvGrpSpPr>
            <p:grpSpPr>
              <a:xfrm>
                <a:off x="3111248" y="268322"/>
                <a:ext cx="2808312" cy="2160240"/>
                <a:chOff x="3203848" y="476672"/>
                <a:chExt cx="2808312" cy="2160240"/>
              </a:xfrm>
            </p:grpSpPr>
            <p:sp>
              <p:nvSpPr>
                <p:cNvPr id="59" name="二等辺三角形 58"/>
                <p:cNvSpPr/>
                <p:nvPr/>
              </p:nvSpPr>
              <p:spPr bwMode="auto">
                <a:xfrm>
                  <a:off x="3203848" y="476672"/>
                  <a:ext cx="2808312" cy="2160240"/>
                </a:xfrm>
                <a:prstGeom prst="triangle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60" name="テキスト ボックス 59"/>
                <p:cNvSpPr txBox="1"/>
                <p:nvPr/>
              </p:nvSpPr>
              <p:spPr>
                <a:xfrm>
                  <a:off x="4139952" y="1268760"/>
                  <a:ext cx="1008112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6600" dirty="0">
                      <a:solidFill>
                        <a:schemeClr val="tx1"/>
                      </a:solidFill>
                      <a:ea typeface="HG創英角ｺﾞｼｯｸUB" pitchFamily="49" charset="-128"/>
                    </a:rPr>
                    <a:t>感</a:t>
                  </a:r>
                  <a:endParaRPr kumimoji="1" lang="ja-JP" altLang="en-US" sz="66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9" name="グループ化 12"/>
              <p:cNvGrpSpPr/>
              <p:nvPr/>
            </p:nvGrpSpPr>
            <p:grpSpPr>
              <a:xfrm>
                <a:off x="5438654" y="3573016"/>
                <a:ext cx="2369805" cy="2016224"/>
                <a:chOff x="6012160" y="3933056"/>
                <a:chExt cx="2369805" cy="2016224"/>
              </a:xfrm>
            </p:grpSpPr>
            <p:sp>
              <p:nvSpPr>
                <p:cNvPr id="54" name="正方形/長方形 53"/>
                <p:cNvSpPr/>
                <p:nvPr/>
              </p:nvSpPr>
              <p:spPr bwMode="auto">
                <a:xfrm>
                  <a:off x="6012160" y="3933056"/>
                  <a:ext cx="2088232" cy="2016224"/>
                </a:xfrm>
                <a:prstGeom prst="rect">
                  <a:avLst/>
                </a:prstGeom>
                <a:solidFill>
                  <a:srgbClr val="FF99C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58" name="テキスト ボックス 57"/>
                <p:cNvSpPr txBox="1"/>
                <p:nvPr/>
              </p:nvSpPr>
              <p:spPr>
                <a:xfrm>
                  <a:off x="6221725" y="4453803"/>
                  <a:ext cx="216024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6000" dirty="0">
                      <a:solidFill>
                        <a:schemeClr val="tx1"/>
                      </a:solidFill>
                      <a:ea typeface="HG創英角ｺﾞｼｯｸUB" pitchFamily="49" charset="-128"/>
                    </a:rPr>
                    <a:t>度胸</a:t>
                  </a:r>
                  <a:endParaRPr kumimoji="1" lang="ja-JP" altLang="en-US" sz="6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0" name="グループ化 30"/>
            <p:cNvGrpSpPr/>
            <p:nvPr/>
          </p:nvGrpSpPr>
          <p:grpSpPr>
            <a:xfrm>
              <a:off x="2822472" y="2393229"/>
              <a:ext cx="3360697" cy="2259906"/>
              <a:chOff x="2822472" y="2393229"/>
              <a:chExt cx="3360697" cy="2259906"/>
            </a:xfrm>
          </p:grpSpPr>
          <p:grpSp>
            <p:nvGrpSpPr>
              <p:cNvPr id="38" name="グループ化 27"/>
              <p:cNvGrpSpPr/>
              <p:nvPr/>
            </p:nvGrpSpPr>
            <p:grpSpPr>
              <a:xfrm>
                <a:off x="2822472" y="2419636"/>
                <a:ext cx="546731" cy="1116129"/>
                <a:chOff x="2822472" y="2419636"/>
                <a:chExt cx="546731" cy="1116129"/>
              </a:xfrm>
            </p:grpSpPr>
            <p:cxnSp>
              <p:nvCxnSpPr>
                <p:cNvPr id="45" name="直線矢印コネクタ 44"/>
                <p:cNvCxnSpPr/>
                <p:nvPr/>
              </p:nvCxnSpPr>
              <p:spPr bwMode="auto">
                <a:xfrm rot="18043224" flipH="1" flipV="1">
                  <a:off x="2300414" y="3013707"/>
                  <a:ext cx="1044116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0650" cap="rnd" cmpd="sng" algn="ctr">
                  <a:solidFill>
                    <a:srgbClr val="92D05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46" name="直線矢印コネクタ 45"/>
                <p:cNvCxnSpPr/>
                <p:nvPr/>
              </p:nvCxnSpPr>
              <p:spPr bwMode="auto">
                <a:xfrm rot="18043224" flipV="1">
                  <a:off x="2847145" y="2941694"/>
                  <a:ext cx="1044116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0650" cap="rnd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grpSp>
            <p:nvGrpSpPr>
              <p:cNvPr id="39" name="グループ化 29"/>
              <p:cNvGrpSpPr/>
              <p:nvPr/>
            </p:nvGrpSpPr>
            <p:grpSpPr>
              <a:xfrm>
                <a:off x="5697125" y="2393229"/>
                <a:ext cx="486044" cy="1145849"/>
                <a:chOff x="5697125" y="2393229"/>
                <a:chExt cx="486044" cy="1145849"/>
              </a:xfrm>
            </p:grpSpPr>
            <p:cxnSp>
              <p:nvCxnSpPr>
                <p:cNvPr id="43" name="直線矢印コネクタ 42"/>
                <p:cNvCxnSpPr/>
                <p:nvPr/>
              </p:nvCxnSpPr>
              <p:spPr bwMode="auto">
                <a:xfrm rot="14400000" flipH="1" flipV="1">
                  <a:off x="5175067" y="3017020"/>
                  <a:ext cx="1044116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0650" cap="rnd" cmpd="sng" algn="ctr">
                  <a:solidFill>
                    <a:srgbClr val="92D05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44" name="直線矢印コネクタ 43"/>
                <p:cNvCxnSpPr/>
                <p:nvPr/>
              </p:nvCxnSpPr>
              <p:spPr bwMode="auto">
                <a:xfrm rot="14400000" flipV="1">
                  <a:off x="5661111" y="2915287"/>
                  <a:ext cx="1044116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0650" cap="rnd" cmpd="sng" algn="ctr">
                  <a:solidFill>
                    <a:srgbClr val="FF99CC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grpSp>
            <p:nvGrpSpPr>
              <p:cNvPr id="40" name="グループ化 28"/>
              <p:cNvGrpSpPr/>
              <p:nvPr/>
            </p:nvGrpSpPr>
            <p:grpSpPr>
              <a:xfrm>
                <a:off x="3935035" y="4149079"/>
                <a:ext cx="1141021" cy="504056"/>
                <a:chOff x="3935035" y="4149079"/>
                <a:chExt cx="1141021" cy="504056"/>
              </a:xfrm>
            </p:grpSpPr>
            <p:cxnSp>
              <p:nvCxnSpPr>
                <p:cNvPr id="41" name="直線矢印コネクタ 40"/>
                <p:cNvCxnSpPr/>
                <p:nvPr/>
              </p:nvCxnSpPr>
              <p:spPr bwMode="auto">
                <a:xfrm rot="10800000" flipH="1" flipV="1">
                  <a:off x="4031940" y="4653135"/>
                  <a:ext cx="1044116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0650" cap="rnd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42" name="直線矢印コネクタ 41"/>
                <p:cNvCxnSpPr/>
                <p:nvPr/>
              </p:nvCxnSpPr>
              <p:spPr bwMode="auto">
                <a:xfrm rot="10800000" flipV="1">
                  <a:off x="3935035" y="4149079"/>
                  <a:ext cx="1044116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0650" cap="rnd" cmpd="sng" algn="ctr">
                  <a:solidFill>
                    <a:srgbClr val="FF99CC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</p:grpSp>
      </p:grp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04800" y="152400"/>
            <a:ext cx="8572500" cy="6400800"/>
            <a:chOff x="212" y="99"/>
            <a:chExt cx="5963" cy="4144"/>
          </a:xfrm>
        </p:grpSpPr>
        <p:pic>
          <p:nvPicPr>
            <p:cNvPr id="41989" name="Picture 2" descr="Ġ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50" y="99"/>
              <a:ext cx="1325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0" name="Text Box 3"/>
            <p:cNvSpPr txBox="1">
              <a:spLocks noChangeArrowheads="1"/>
            </p:cNvSpPr>
            <p:nvPr/>
          </p:nvSpPr>
          <p:spPr bwMode="auto">
            <a:xfrm>
              <a:off x="212" y="4095"/>
              <a:ext cx="3763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4" tIns="45717" rIns="91434" bIns="45717">
              <a:spAutoFit/>
            </a:bodyPr>
            <a:lstStyle/>
            <a:p>
              <a:pPr eaLnBrk="1" fontAlgn="t" hangingPunct="1"/>
              <a:r>
                <a:rPr lang="ja-JP" altLang="en-US" sz="900" dirty="0">
                  <a:solidFill>
                    <a:schemeClr val="tx1"/>
                  </a:solidFill>
                  <a:latin typeface="Times New Roman" pitchFamily="18" charset="0"/>
                </a:rPr>
                <a:t>当内容の転載を禁じます。ＮＰＯ法人品質安全機構　</a:t>
              </a:r>
              <a:r>
                <a:rPr lang="en-US" altLang="ja-JP" sz="900" dirty="0">
                  <a:solidFill>
                    <a:schemeClr val="tx1"/>
                  </a:solidFill>
                  <a:latin typeface="Times New Roman" pitchFamily="18" charset="0"/>
                </a:rPr>
                <a:t>copyright(c)　all right reserved.safety-npo@aa.wakwak.com</a:t>
              </a:r>
            </a:p>
          </p:txBody>
        </p:sp>
      </p:grpSp>
      <p:sp>
        <p:nvSpPr>
          <p:cNvPr id="35" name="テキスト ボックス 34"/>
          <p:cNvSpPr txBox="1"/>
          <p:nvPr/>
        </p:nvSpPr>
        <p:spPr>
          <a:xfrm>
            <a:off x="5436096" y="1268760"/>
            <a:ext cx="3384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tx1"/>
                </a:solidFill>
              </a:rPr>
              <a:t>・感が度胸を育てる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kumimoji="1" lang="ja-JP" altLang="en-US" sz="3200" dirty="0">
                <a:solidFill>
                  <a:schemeClr val="tx1"/>
                </a:solidFill>
              </a:rPr>
              <a:t>・度胸が感を実行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51520" y="1268760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tx1"/>
                </a:solidFill>
              </a:rPr>
              <a:t>・経験が感を生む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kumimoji="1" lang="ja-JP" altLang="en-US" sz="3200" dirty="0">
                <a:solidFill>
                  <a:schemeClr val="tx1"/>
                </a:solidFill>
              </a:rPr>
              <a:t>・感が経験を生かす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439330" y="5102770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tx1"/>
                </a:solidFill>
              </a:rPr>
              <a:t>・経験が度胸を裏づける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kumimoji="1" lang="ja-JP" altLang="en-US" sz="3200" dirty="0">
                <a:solidFill>
                  <a:schemeClr val="tx1"/>
                </a:solidFill>
              </a:rPr>
              <a:t>・度胸が経験を豊かにする</a:t>
            </a:r>
          </a:p>
        </p:txBody>
      </p:sp>
      <p:sp>
        <p:nvSpPr>
          <p:cNvPr id="786437" name="Text Box 5"/>
          <p:cNvSpPr txBox="1">
            <a:spLocks noChangeArrowheads="1"/>
          </p:cNvSpPr>
          <p:nvPr/>
        </p:nvSpPr>
        <p:spPr bwMode="auto">
          <a:xfrm>
            <a:off x="251520" y="188640"/>
            <a:ext cx="6345514" cy="917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85341" tIns="42670" rIns="85341" bIns="42670">
            <a:spAutoFit/>
          </a:bodyPr>
          <a:lstStyle/>
          <a:p>
            <a:pPr defTabSz="854075">
              <a:defRPr/>
            </a:pPr>
            <a:r>
              <a:rPr lang="ja-JP" altLang="en-US" sz="5400" dirty="0">
                <a:solidFill>
                  <a:schemeClr val="accent5">
                    <a:lumMod val="25000"/>
                  </a:schemeClr>
                </a:solidFill>
              </a:rPr>
              <a:t>現場が求める仕事力</a:t>
            </a:r>
            <a:r>
              <a:rPr lang="ja-JP" altLang="en-US" sz="4000" dirty="0">
                <a:solidFill>
                  <a:schemeClr val="accent5">
                    <a:lumMod val="25000"/>
                  </a:schemeClr>
                </a:solidFill>
              </a:rPr>
              <a:t>　</a:t>
            </a:r>
          </a:p>
        </p:txBody>
      </p:sp>
      <p:sp>
        <p:nvSpPr>
          <p:cNvPr id="27" name="スライド番号プレースホルダ 5">
            <a:extLst>
              <a:ext uri="{FF2B5EF4-FFF2-40B4-BE49-F238E27FC236}">
                <a16:creationId xmlns:a16="http://schemas.microsoft.com/office/drawing/2014/main" xmlns="" id="{37C696DE-62C1-402A-BE79-1E1FC6397B11}"/>
              </a:ext>
            </a:extLst>
          </p:cNvPr>
          <p:cNvSpPr txBox="1">
            <a:spLocks/>
          </p:cNvSpPr>
          <p:nvPr/>
        </p:nvSpPr>
        <p:spPr>
          <a:xfrm>
            <a:off x="6851938" y="63104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FF79-DBFE-4D9D-8F99-7B2C59028BCA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advTm="4601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20832"/>
            <a:ext cx="5925600" cy="320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5" descr="Ġ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6729" y="148281"/>
            <a:ext cx="1726720" cy="38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09928"/>
            <a:ext cx="5925613" cy="316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251520" y="44624"/>
            <a:ext cx="66527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b="1" dirty="0">
                <a:solidFill>
                  <a:schemeClr val="tx1"/>
                </a:solidFill>
              </a:rPr>
              <a:t>達成感</a:t>
            </a:r>
            <a:r>
              <a:rPr lang="ja-JP" altLang="en-US" sz="5400" b="1" dirty="0">
                <a:solidFill>
                  <a:schemeClr val="tx1"/>
                </a:solidFill>
              </a:rPr>
              <a:t>がポカ</a:t>
            </a:r>
            <a:r>
              <a:rPr kumimoji="1" lang="ja-JP" altLang="en-US" sz="5400" b="1" dirty="0">
                <a:solidFill>
                  <a:schemeClr val="tx1"/>
                </a:solidFill>
              </a:rPr>
              <a:t>ミスを生む</a:t>
            </a:r>
          </a:p>
        </p:txBody>
      </p:sp>
      <p:grpSp>
        <p:nvGrpSpPr>
          <p:cNvPr id="15" name="グループ化 14"/>
          <p:cNvGrpSpPr/>
          <p:nvPr/>
        </p:nvGrpSpPr>
        <p:grpSpPr>
          <a:xfrm>
            <a:off x="5940152" y="813800"/>
            <a:ext cx="3454714" cy="2016224"/>
            <a:chOff x="5940152" y="1587540"/>
            <a:chExt cx="3454714" cy="2016224"/>
          </a:xfrm>
        </p:grpSpPr>
        <p:sp>
          <p:nvSpPr>
            <p:cNvPr id="12" name="雲形吹き出し 11"/>
            <p:cNvSpPr/>
            <p:nvPr/>
          </p:nvSpPr>
          <p:spPr>
            <a:xfrm flipV="1">
              <a:off x="6516216" y="1587540"/>
              <a:ext cx="2016224" cy="2016224"/>
            </a:xfrm>
            <a:prstGeom prst="cloudCallout">
              <a:avLst>
                <a:gd name="adj1" fmla="val -56785"/>
                <a:gd name="adj2" fmla="val -57160"/>
              </a:avLst>
            </a:prstGeom>
            <a:solidFill>
              <a:srgbClr val="CC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6"/>
            <p:cNvSpPr txBox="1">
              <a:spLocks noChangeArrowheads="1"/>
            </p:cNvSpPr>
            <p:nvPr/>
          </p:nvSpPr>
          <p:spPr bwMode="auto">
            <a:xfrm>
              <a:off x="5940152" y="2130464"/>
              <a:ext cx="3454714" cy="947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5341" tIns="42670" rIns="85341" bIns="4267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chemeClr val="tx1"/>
                  </a:solidFill>
                </a:rPr>
                <a:t>ヒューマンエラーは</a:t>
              </a:r>
              <a:endParaRPr lang="en-US" altLang="ja-JP" sz="2800" b="1" dirty="0">
                <a:solidFill>
                  <a:schemeClr val="tx1"/>
                </a:solidFill>
              </a:endParaRPr>
            </a:p>
            <a:p>
              <a:pPr algn="ctr"/>
              <a:r>
                <a:rPr lang="ja-JP" altLang="en-US" sz="2800" b="1" dirty="0">
                  <a:solidFill>
                    <a:schemeClr val="tx1"/>
                  </a:solidFill>
                </a:rPr>
                <a:t>工程変更で防げる</a:t>
              </a:r>
            </a:p>
          </p:txBody>
        </p:sp>
      </p:grpSp>
    </p:spTree>
  </p:cSld>
  <p:clrMapOvr>
    <a:masterClrMapping/>
  </p:clrMapOvr>
  <p:transition advTm="1592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5" descr="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300" y="1524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304800" y="6324600"/>
            <a:ext cx="541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4" tIns="45717" rIns="91434" bIns="45717">
            <a:spAutoFit/>
          </a:bodyPr>
          <a:lstStyle/>
          <a:p>
            <a:pPr eaLnBrk="1" fontAlgn="t" hangingPunct="1"/>
            <a:r>
              <a:rPr lang="ja-JP" altLang="en-US" sz="900">
                <a:solidFill>
                  <a:schemeClr val="tx1"/>
                </a:solidFill>
                <a:latin typeface="Times New Roman" pitchFamily="18" charset="0"/>
              </a:rPr>
              <a:t>当内容の転載を禁じます。ＮＰＯ法人品質安全機構　</a:t>
            </a:r>
            <a:r>
              <a:rPr lang="en-US" altLang="ja-JP" sz="900">
                <a:solidFill>
                  <a:schemeClr val="tx1"/>
                </a:solidFill>
                <a:latin typeface="Times New Roman" pitchFamily="18" charset="0"/>
              </a:rPr>
              <a:t>copyright(c)　all right reserved.safety-npo@aa.wakwak.com</a:t>
            </a:r>
          </a:p>
        </p:txBody>
      </p:sp>
      <p:sp>
        <p:nvSpPr>
          <p:cNvPr id="672778" name="Text Box 10"/>
          <p:cNvSpPr txBox="1">
            <a:spLocks noChangeArrowheads="1"/>
          </p:cNvSpPr>
          <p:nvPr/>
        </p:nvSpPr>
        <p:spPr bwMode="auto">
          <a:xfrm>
            <a:off x="-252536" y="371475"/>
            <a:ext cx="8121641" cy="100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85341" tIns="42670" rIns="85341" bIns="42670">
            <a:spAutoFit/>
          </a:bodyPr>
          <a:lstStyle/>
          <a:p>
            <a:pPr defTabSz="854075">
              <a:defRPr/>
            </a:pPr>
            <a:r>
              <a:rPr lang="ja-JP" altLang="en-US" sz="6000" dirty="0">
                <a:solidFill>
                  <a:schemeClr val="tx1"/>
                </a:solidFill>
              </a:rPr>
              <a:t>　リスクは、３つの原因の積</a:t>
            </a:r>
            <a:endParaRPr lang="ja-JP" altLang="en-US" sz="4100" dirty="0">
              <a:solidFill>
                <a:schemeClr val="tx1"/>
              </a:solidFill>
            </a:endParaRPr>
          </a:p>
        </p:txBody>
      </p:sp>
      <p:sp>
        <p:nvSpPr>
          <p:cNvPr id="672779" name="Text Box 11"/>
          <p:cNvSpPr txBox="1">
            <a:spLocks noChangeArrowheads="1"/>
          </p:cNvSpPr>
          <p:nvPr/>
        </p:nvSpPr>
        <p:spPr bwMode="auto">
          <a:xfrm>
            <a:off x="179512" y="1484784"/>
            <a:ext cx="8790093" cy="94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lIns="85341" tIns="42670" rIns="85341" bIns="42670">
            <a:spAutoFit/>
          </a:bodyPr>
          <a:lstStyle/>
          <a:p>
            <a:pPr defTabSz="854075">
              <a:defRPr/>
            </a:pPr>
            <a:r>
              <a:rPr lang="ja-JP" altLang="en-US" sz="5600" dirty="0">
                <a:solidFill>
                  <a:schemeClr val="tx1"/>
                </a:solidFill>
                <a:ea typeface="HG創英角ｺﾞｼｯｸUB" pitchFamily="49" charset="-128"/>
              </a:rPr>
              <a:t>度数×強度×</a:t>
            </a:r>
            <a:r>
              <a:rPr lang="ja-JP" altLang="en-US" sz="5600" dirty="0">
                <a:solidFill>
                  <a:srgbClr val="FF0000"/>
                </a:solidFill>
                <a:ea typeface="HG創英角ｺﾞｼｯｸUB" pitchFamily="49" charset="-128"/>
              </a:rPr>
              <a:t>発見しにくさ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71600" y="2492896"/>
            <a:ext cx="73869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chemeClr val="tx1"/>
                </a:solidFill>
              </a:rPr>
              <a:t>年に何度起きる</a:t>
            </a:r>
            <a:r>
              <a:rPr kumimoji="1" lang="en-US" altLang="ja-JP" sz="3200" dirty="0">
                <a:solidFill>
                  <a:schemeClr val="tx1"/>
                </a:solidFill>
              </a:rPr>
              <a:t>×</a:t>
            </a:r>
            <a:r>
              <a:rPr kumimoji="1" lang="ja-JP" altLang="en-US" sz="3200" dirty="0">
                <a:solidFill>
                  <a:schemeClr val="tx1"/>
                </a:solidFill>
              </a:rPr>
              <a:t>ヒヤリハット</a:t>
            </a:r>
            <a:r>
              <a:rPr lang="en-US" altLang="ja-JP" sz="3200" dirty="0">
                <a:solidFill>
                  <a:schemeClr val="tx1"/>
                </a:solidFill>
              </a:rPr>
              <a:t>~</a:t>
            </a:r>
            <a:r>
              <a:rPr kumimoji="1" lang="ja-JP" altLang="en-US" sz="3200" dirty="0">
                <a:solidFill>
                  <a:schemeClr val="tx1"/>
                </a:solidFill>
              </a:rPr>
              <a:t>死亡災害　</a:t>
            </a:r>
            <a:endParaRPr kumimoji="1" lang="en-US" altLang="ja-JP" sz="3200" dirty="0">
              <a:solidFill>
                <a:schemeClr val="tx1"/>
              </a:solidFill>
            </a:endParaRPr>
          </a:p>
          <a:p>
            <a:r>
              <a:rPr lang="en-US" altLang="ja-JP" sz="3200" dirty="0">
                <a:solidFill>
                  <a:srgbClr val="FF0000"/>
                </a:solidFill>
              </a:rPr>
              <a:t>×</a:t>
            </a:r>
            <a:r>
              <a:rPr lang="ja-JP" altLang="en-US" sz="3200" dirty="0">
                <a:solidFill>
                  <a:srgbClr val="FF0000"/>
                </a:solidFill>
              </a:rPr>
              <a:t>見えない、臭わない、時間差で起きる</a:t>
            </a:r>
            <a:r>
              <a:rPr lang="en-US" altLang="ja-JP" sz="3200" dirty="0">
                <a:solidFill>
                  <a:srgbClr val="FF0000"/>
                </a:solidFill>
              </a:rPr>
              <a:t>~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4426" y="3598288"/>
            <a:ext cx="45148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スライド番号プレースホルダ 5">
            <a:extLst>
              <a:ext uri="{FF2B5EF4-FFF2-40B4-BE49-F238E27FC236}">
                <a16:creationId xmlns:a16="http://schemas.microsoft.com/office/drawing/2014/main" xmlns="" id="{B9BE1D5E-B0E3-4B08-AC53-D9B36D4CA9D0}"/>
              </a:ext>
            </a:extLst>
          </p:cNvPr>
          <p:cNvSpPr txBox="1">
            <a:spLocks/>
          </p:cNvSpPr>
          <p:nvPr/>
        </p:nvSpPr>
        <p:spPr>
          <a:xfrm>
            <a:off x="6851938" y="63104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FF79-DBFE-4D9D-8F99-7B2C59028BCA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1508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04800" y="179173"/>
            <a:ext cx="5827224" cy="7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4" tIns="45717" rIns="91434" bIns="45717">
            <a:spAutoFit/>
          </a:bodyPr>
          <a:lstStyle/>
          <a:p>
            <a:pPr defTabSz="914156" fontAlgn="t"/>
            <a:r>
              <a:rPr lang="ja-JP" altLang="en-US" sz="4400" dirty="0">
                <a:solidFill>
                  <a:schemeClr val="accent5">
                    <a:lumMod val="50000"/>
                  </a:schemeClr>
                </a:solidFill>
                <a:ea typeface="HG創英角ｺﾞｼｯｸUB" pitchFamily="49" charset="-128"/>
              </a:rPr>
              <a:t>まとめ（安全の実現）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457200" y="1073495"/>
            <a:ext cx="7879068" cy="5632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4" tIns="45717" rIns="91434" bIns="45717">
            <a:spAutoFit/>
          </a:bodyPr>
          <a:lstStyle/>
          <a:p>
            <a:pPr defTabSz="914156" fontAlgn="t"/>
            <a:r>
              <a:rPr lang="ja-JP" altLang="en-US" sz="4000" dirty="0">
                <a:solidFill>
                  <a:schemeClr val="tx1"/>
                </a:solidFill>
                <a:ea typeface="HG創英角ｺﾞｼｯｸUB" pitchFamily="49" charset="-128"/>
              </a:rPr>
              <a:t>・リスクは「品質の穴」が生む</a:t>
            </a:r>
            <a:endParaRPr lang="ja-JP" altLang="en-US" sz="4000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defTabSz="914156" fontAlgn="t"/>
            <a:r>
              <a:rPr lang="ja-JP" altLang="en-US" sz="4000" dirty="0">
                <a:solidFill>
                  <a:schemeClr val="accent5">
                    <a:lumMod val="50000"/>
                  </a:schemeClr>
                </a:solidFill>
                <a:ea typeface="HG創英角ｺﾞｼｯｸUB" pitchFamily="49" charset="-128"/>
              </a:rPr>
              <a:t>・安心が非安全な行動をまねく</a:t>
            </a:r>
          </a:p>
          <a:p>
            <a:pPr fontAlgn="base">
              <a:defRPr/>
            </a:pPr>
            <a:r>
              <a:rPr lang="ja-JP" altLang="en-US" sz="4000" dirty="0">
                <a:solidFill>
                  <a:schemeClr val="tx1"/>
                </a:solidFill>
                <a:ea typeface="HG創英角ｺﾞｼｯｸUB" pitchFamily="49" charset="-128"/>
              </a:rPr>
              <a:t>・組織がつくるヒューマンエラー</a:t>
            </a:r>
          </a:p>
          <a:p>
            <a:pPr defTabSz="914156" fontAlgn="t"/>
            <a:r>
              <a:rPr lang="ja-JP" altLang="en-US" sz="4000" dirty="0">
                <a:solidFill>
                  <a:schemeClr val="accent5">
                    <a:lumMod val="50000"/>
                  </a:schemeClr>
                </a:solidFill>
                <a:ea typeface="HG創英角ｺﾞｼｯｸUB" pitchFamily="49" charset="-128"/>
              </a:rPr>
              <a:t>・集団はリスキーシフトする</a:t>
            </a:r>
            <a:endParaRPr lang="ja-JP" altLang="en-US" sz="4000" dirty="0">
              <a:solidFill>
                <a:schemeClr val="accent5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defTabSz="914156" fontAlgn="t"/>
            <a:r>
              <a:rPr lang="ja-JP" altLang="en-US" sz="4000" dirty="0">
                <a:solidFill>
                  <a:schemeClr val="tx1"/>
                </a:solidFill>
                <a:ea typeface="HG創英角ｺﾞｼｯｸUB" pitchFamily="49" charset="-128"/>
              </a:rPr>
              <a:t>・危ない心理</a:t>
            </a:r>
            <a:r>
              <a:rPr lang="en-US" altLang="ja-JP" sz="40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IMO</a:t>
            </a:r>
            <a:r>
              <a:rPr lang="ja-JP" altLang="en-US" sz="4000" dirty="0" err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、</a:t>
            </a:r>
            <a:r>
              <a:rPr lang="ja-JP" altLang="en-US" sz="4000" dirty="0">
                <a:solidFill>
                  <a:schemeClr val="tx1"/>
                </a:solidFill>
                <a:ea typeface="HG創英角ｺﾞｼｯｸUB" pitchFamily="49" charset="-128"/>
              </a:rPr>
              <a:t>３</a:t>
            </a:r>
            <a:r>
              <a:rPr lang="en-US" altLang="ja-JP" sz="40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H</a:t>
            </a:r>
            <a:r>
              <a:rPr lang="ja-JP" altLang="en-US" sz="4000" dirty="0" err="1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、</a:t>
            </a:r>
            <a:r>
              <a:rPr lang="ja-JP" altLang="en-US" sz="4000" dirty="0">
                <a:solidFill>
                  <a:schemeClr val="tx1"/>
                </a:solidFill>
                <a:ea typeface="HG創英角ｺﾞｼｯｸUB" pitchFamily="49" charset="-128"/>
              </a:rPr>
              <a:t>仕事</a:t>
            </a:r>
            <a:r>
              <a:rPr lang="en-US" altLang="ja-JP" sz="40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KKD</a:t>
            </a:r>
          </a:p>
          <a:p>
            <a:pPr defTabSz="914156" fontAlgn="t"/>
            <a:r>
              <a:rPr lang="ja-JP" altLang="en-US" sz="40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ja-JP" altLang="en-US" sz="4000" dirty="0">
                <a:solidFill>
                  <a:schemeClr val="accent5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rPr>
              <a:t>・ 集団において個人はサボる</a:t>
            </a:r>
            <a:endParaRPr lang="en-US" altLang="ja-JP" sz="4000" dirty="0">
              <a:solidFill>
                <a:schemeClr val="accent5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defTabSz="914156" fontAlgn="t"/>
            <a:r>
              <a:rPr lang="ja-JP" altLang="en-US" sz="4000" dirty="0">
                <a:solidFill>
                  <a:schemeClr val="tx1"/>
                </a:solidFill>
                <a:ea typeface="HG創英角ｺﾞｼｯｸUB" pitchFamily="49" charset="-128"/>
              </a:rPr>
              <a:t>・</a:t>
            </a:r>
            <a:r>
              <a:rPr lang="ja-JP" altLang="en-US" sz="4000" dirty="0">
                <a:solidFill>
                  <a:schemeClr val="tx1"/>
                </a:solidFill>
                <a:latin typeface="HGS創英角ｺﾞｼｯｸUB" pitchFamily="50" charset="-128"/>
                <a:ea typeface="HGS創英角ｺﾞｼｯｸUB" pitchFamily="50" charset="-128"/>
              </a:rPr>
              <a:t>安全を手段にした品質思想</a:t>
            </a:r>
          </a:p>
          <a:p>
            <a:pPr defTabSz="914156" fontAlgn="t"/>
            <a:endParaRPr lang="ja-JP" altLang="en-US" sz="4000" dirty="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defTabSz="914156" fontAlgn="t"/>
            <a:endParaRPr lang="ja-JP" altLang="en-US" sz="4000" dirty="0">
              <a:solidFill>
                <a:schemeClr val="accent6">
                  <a:lumMod val="75000"/>
                </a:schemeClr>
              </a:solidFill>
              <a:ea typeface="HG創英角ｺﾞｼｯｸUB" pitchFamily="49" charset="-128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23528" y="6366526"/>
            <a:ext cx="5529066" cy="23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4" tIns="45717" rIns="91434" bIns="45717">
            <a:spAutoFit/>
          </a:bodyPr>
          <a:lstStyle/>
          <a:p>
            <a:pPr defTabSz="914156" fontAlgn="t"/>
            <a:r>
              <a:rPr lang="ja-JP" altLang="en-US" sz="900" dirty="0">
                <a:solidFill>
                  <a:schemeClr val="tx1"/>
                </a:solidFill>
                <a:latin typeface="Times New Roman" pitchFamily="18" charset="0"/>
              </a:rPr>
              <a:t>当内容の転載を禁じます。ＮＰＯ法人品質安全機構　</a:t>
            </a: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</a:rPr>
              <a:t>copyright(c)　all right reserved.safety-npo@aa.wakwak.com</a:t>
            </a:r>
          </a:p>
        </p:txBody>
      </p:sp>
      <p:pic>
        <p:nvPicPr>
          <p:cNvPr id="6" name="Picture 5" descr="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1582" y="152916"/>
            <a:ext cx="1906438" cy="39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36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7544" y="1723296"/>
            <a:ext cx="8413351" cy="1143000"/>
          </a:xfrm>
        </p:spPr>
        <p:txBody>
          <a:bodyPr>
            <a:noAutofit/>
          </a:bodyPr>
          <a:lstStyle/>
          <a:p>
            <a:pPr defTabSz="914042">
              <a:defRPr/>
            </a:pPr>
            <a:r>
              <a:rPr lang="ja-JP" altLang="en-US" sz="8000" b="1" dirty="0">
                <a:solidFill>
                  <a:srgbClr val="00B050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品質に王道なし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04800" y="6325115"/>
            <a:ext cx="5529041" cy="23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2" tIns="45711" rIns="91422" bIns="45711">
            <a:spAutoFit/>
          </a:bodyPr>
          <a:lstStyle/>
          <a:p>
            <a:pPr defTabSz="911193" fontAlgn="t"/>
            <a:r>
              <a:rPr lang="ja-JP" altLang="en-US" sz="900" dirty="0">
                <a:solidFill>
                  <a:schemeClr val="tx1"/>
                </a:solidFill>
                <a:latin typeface="Times New Roman" pitchFamily="18" charset="0"/>
              </a:rPr>
              <a:t>当内容の転載を禁じます。ＮＰＯ法人品質安全機構　</a:t>
            </a: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</a:rPr>
              <a:t>copyright(c)　all right reserved.safety-npo@aa.wakwak.com</a:t>
            </a:r>
          </a:p>
        </p:txBody>
      </p:sp>
      <p:sp>
        <p:nvSpPr>
          <p:cNvPr id="646148" name="Text Box 4"/>
          <p:cNvSpPr txBox="1">
            <a:spLocks noChangeArrowheads="1"/>
          </p:cNvSpPr>
          <p:nvPr/>
        </p:nvSpPr>
        <p:spPr bwMode="auto">
          <a:xfrm>
            <a:off x="611560" y="3133922"/>
            <a:ext cx="7992888" cy="2554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2" tIns="45711" rIns="91422" bIns="45711">
            <a:spAutoFit/>
          </a:bodyPr>
          <a:lstStyle/>
          <a:p>
            <a:pPr defTabSz="911193" fontAlgn="t"/>
            <a:r>
              <a:rPr lang="ja-JP" altLang="en-US" sz="3200" dirty="0">
                <a:solidFill>
                  <a:schemeClr val="tx1"/>
                </a:solidFill>
                <a:latin typeface="Times New Roman" pitchFamily="18" charset="0"/>
              </a:rPr>
              <a:t>エジプト王プトレマイオスが、数学者ユークリッドにクレームをつけた。「もっと簡単に、幾何が解る方法はないのか。」　するとユークリッドは、</a:t>
            </a:r>
            <a:endParaRPr lang="en-US" altLang="ja-JP" sz="3200" dirty="0">
              <a:solidFill>
                <a:schemeClr val="tx1"/>
              </a:solidFill>
              <a:latin typeface="Times New Roman" pitchFamily="18" charset="0"/>
            </a:endParaRPr>
          </a:p>
          <a:p>
            <a:pPr defTabSz="911193" fontAlgn="t"/>
            <a:r>
              <a:rPr lang="ja-JP" altLang="en-US" sz="3200" dirty="0">
                <a:solidFill>
                  <a:schemeClr val="tx1"/>
                </a:solidFill>
                <a:latin typeface="Times New Roman" pitchFamily="18" charset="0"/>
              </a:rPr>
              <a:t>「恐れながら王よ、幾何に王道はありません。」といましめた。</a:t>
            </a:r>
            <a:endParaRPr lang="ja-JP" alt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7" name="Picture 5" descr="Ġ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1582" y="152916"/>
            <a:ext cx="1906438" cy="39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42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4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4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46" grpId="0" autoUpdateAnimBg="0"/>
      <p:bldP spid="646148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グループ化 37"/>
          <p:cNvGrpSpPr/>
          <p:nvPr/>
        </p:nvGrpSpPr>
        <p:grpSpPr>
          <a:xfrm>
            <a:off x="1466767" y="268322"/>
            <a:ext cx="6341692" cy="5392926"/>
            <a:chOff x="1466767" y="268322"/>
            <a:chExt cx="6341692" cy="5392926"/>
          </a:xfrm>
        </p:grpSpPr>
        <p:grpSp>
          <p:nvGrpSpPr>
            <p:cNvPr id="34" name="グループ化 33"/>
            <p:cNvGrpSpPr/>
            <p:nvPr/>
          </p:nvGrpSpPr>
          <p:grpSpPr>
            <a:xfrm>
              <a:off x="1466767" y="268322"/>
              <a:ext cx="6341692" cy="5392926"/>
              <a:chOff x="1466767" y="268322"/>
              <a:chExt cx="6341692" cy="5392926"/>
            </a:xfrm>
          </p:grpSpPr>
          <p:grpSp>
            <p:nvGrpSpPr>
              <p:cNvPr id="3" name="グループ化 49"/>
              <p:cNvGrpSpPr/>
              <p:nvPr/>
            </p:nvGrpSpPr>
            <p:grpSpPr>
              <a:xfrm>
                <a:off x="1466767" y="3501248"/>
                <a:ext cx="2345440" cy="2160000"/>
                <a:chOff x="1269992" y="3482974"/>
                <a:chExt cx="2345440" cy="2160000"/>
              </a:xfrm>
              <a:solidFill>
                <a:srgbClr val="FFC000"/>
              </a:solidFill>
            </p:grpSpPr>
            <p:sp>
              <p:nvSpPr>
                <p:cNvPr id="7" name="円/楕円 6"/>
                <p:cNvSpPr/>
                <p:nvPr/>
              </p:nvSpPr>
              <p:spPr bwMode="auto">
                <a:xfrm>
                  <a:off x="1269992" y="3482974"/>
                  <a:ext cx="2160000" cy="2160000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1455192" y="3987030"/>
                  <a:ext cx="2160240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6600" dirty="0">
                      <a:solidFill>
                        <a:schemeClr val="tx1"/>
                      </a:solidFill>
                      <a:ea typeface="HG創英角ｺﾞｼｯｸUB" pitchFamily="49" charset="-128"/>
                    </a:rPr>
                    <a:t>経験</a:t>
                  </a:r>
                  <a:endParaRPr kumimoji="1" lang="ja-JP" altLang="en-US" sz="66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" name="グループ化 33"/>
              <p:cNvGrpSpPr/>
              <p:nvPr/>
            </p:nvGrpSpPr>
            <p:grpSpPr>
              <a:xfrm>
                <a:off x="3111248" y="268322"/>
                <a:ext cx="2808312" cy="2160240"/>
                <a:chOff x="3203848" y="476672"/>
                <a:chExt cx="2808312" cy="2160240"/>
              </a:xfrm>
            </p:grpSpPr>
            <p:sp>
              <p:nvSpPr>
                <p:cNvPr id="8" name="二等辺三角形 7"/>
                <p:cNvSpPr/>
                <p:nvPr/>
              </p:nvSpPr>
              <p:spPr bwMode="auto">
                <a:xfrm>
                  <a:off x="3203848" y="476672"/>
                  <a:ext cx="2808312" cy="2160240"/>
                </a:xfrm>
                <a:prstGeom prst="triangle">
                  <a:avLst/>
                </a:prstGeom>
                <a:solidFill>
                  <a:srgbClr val="92D05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4139952" y="1268760"/>
                  <a:ext cx="1008112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6600" dirty="0">
                      <a:solidFill>
                        <a:schemeClr val="tx1"/>
                      </a:solidFill>
                      <a:ea typeface="HG創英角ｺﾞｼｯｸUB" pitchFamily="49" charset="-128"/>
                    </a:rPr>
                    <a:t>感</a:t>
                  </a:r>
                  <a:endParaRPr kumimoji="1" lang="ja-JP" altLang="en-US" sz="66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" name="グループ化 12"/>
              <p:cNvGrpSpPr/>
              <p:nvPr/>
            </p:nvGrpSpPr>
            <p:grpSpPr>
              <a:xfrm>
                <a:off x="5438654" y="3573016"/>
                <a:ext cx="2369805" cy="2016224"/>
                <a:chOff x="6012160" y="3933056"/>
                <a:chExt cx="2369805" cy="2016224"/>
              </a:xfrm>
            </p:grpSpPr>
            <p:sp>
              <p:nvSpPr>
                <p:cNvPr id="9" name="正方形/長方形 8"/>
                <p:cNvSpPr/>
                <p:nvPr/>
              </p:nvSpPr>
              <p:spPr bwMode="auto">
                <a:xfrm>
                  <a:off x="6012160" y="3933056"/>
                  <a:ext cx="2088232" cy="2016224"/>
                </a:xfrm>
                <a:prstGeom prst="rect">
                  <a:avLst/>
                </a:prstGeom>
                <a:solidFill>
                  <a:srgbClr val="FF99CC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ＭＳ Ｐゴシック" pitchFamily="50" charset="-128"/>
                  </a:endParaRPr>
                </a:p>
              </p:txBody>
            </p:sp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6221725" y="4453803"/>
                  <a:ext cx="216024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6000" dirty="0">
                      <a:solidFill>
                        <a:schemeClr val="tx1"/>
                      </a:solidFill>
                      <a:ea typeface="HG創英角ｺﾞｼｯｸUB" pitchFamily="49" charset="-128"/>
                    </a:rPr>
                    <a:t>度胸</a:t>
                  </a:r>
                  <a:endParaRPr kumimoji="1" lang="ja-JP" altLang="en-US" sz="6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1" name="グループ化 30"/>
            <p:cNvGrpSpPr/>
            <p:nvPr/>
          </p:nvGrpSpPr>
          <p:grpSpPr>
            <a:xfrm>
              <a:off x="2822472" y="2393229"/>
              <a:ext cx="3360697" cy="2259906"/>
              <a:chOff x="2822472" y="2393229"/>
              <a:chExt cx="3360697" cy="2259906"/>
            </a:xfrm>
          </p:grpSpPr>
          <p:grpSp>
            <p:nvGrpSpPr>
              <p:cNvPr id="28" name="グループ化 27"/>
              <p:cNvGrpSpPr/>
              <p:nvPr/>
            </p:nvGrpSpPr>
            <p:grpSpPr>
              <a:xfrm>
                <a:off x="2822472" y="2419636"/>
                <a:ext cx="546731" cy="1116129"/>
                <a:chOff x="2822472" y="2419636"/>
                <a:chExt cx="546731" cy="1116129"/>
              </a:xfrm>
            </p:grpSpPr>
            <p:cxnSp>
              <p:nvCxnSpPr>
                <p:cNvPr id="32" name="直線矢印コネクタ 31"/>
                <p:cNvCxnSpPr/>
                <p:nvPr/>
              </p:nvCxnSpPr>
              <p:spPr bwMode="auto">
                <a:xfrm rot="18043224" flipH="1" flipV="1">
                  <a:off x="2300414" y="3013707"/>
                  <a:ext cx="1044116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0650" cap="rnd" cmpd="sng" algn="ctr">
                  <a:solidFill>
                    <a:srgbClr val="92D05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33" name="直線矢印コネクタ 32"/>
                <p:cNvCxnSpPr/>
                <p:nvPr/>
              </p:nvCxnSpPr>
              <p:spPr bwMode="auto">
                <a:xfrm rot="18043224" flipV="1">
                  <a:off x="2847145" y="2941694"/>
                  <a:ext cx="1044116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0650" cap="rnd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grpSp>
            <p:nvGrpSpPr>
              <p:cNvPr id="30" name="グループ化 29"/>
              <p:cNvGrpSpPr/>
              <p:nvPr/>
            </p:nvGrpSpPr>
            <p:grpSpPr>
              <a:xfrm>
                <a:off x="5697125" y="2393229"/>
                <a:ext cx="486044" cy="1145849"/>
                <a:chOff x="5697125" y="2393229"/>
                <a:chExt cx="486044" cy="1145849"/>
              </a:xfrm>
            </p:grpSpPr>
            <p:cxnSp>
              <p:nvCxnSpPr>
                <p:cNvPr id="52" name="直線矢印コネクタ 51"/>
                <p:cNvCxnSpPr/>
                <p:nvPr/>
              </p:nvCxnSpPr>
              <p:spPr bwMode="auto">
                <a:xfrm rot="14400000" flipH="1" flipV="1">
                  <a:off x="5175067" y="3017020"/>
                  <a:ext cx="1044116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0650" cap="rnd" cmpd="sng" algn="ctr">
                  <a:solidFill>
                    <a:srgbClr val="92D05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53" name="直線矢印コネクタ 52"/>
                <p:cNvCxnSpPr/>
                <p:nvPr/>
              </p:nvCxnSpPr>
              <p:spPr bwMode="auto">
                <a:xfrm rot="14400000" flipV="1">
                  <a:off x="5661111" y="2915287"/>
                  <a:ext cx="1044116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0650" cap="rnd" cmpd="sng" algn="ctr">
                  <a:solidFill>
                    <a:srgbClr val="FF99CC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  <p:grpSp>
            <p:nvGrpSpPr>
              <p:cNvPr id="29" name="グループ化 28"/>
              <p:cNvGrpSpPr/>
              <p:nvPr/>
            </p:nvGrpSpPr>
            <p:grpSpPr>
              <a:xfrm>
                <a:off x="3935035" y="4149079"/>
                <a:ext cx="1141021" cy="504056"/>
                <a:chOff x="3935035" y="4149079"/>
                <a:chExt cx="1141021" cy="504056"/>
              </a:xfrm>
            </p:grpSpPr>
            <p:cxnSp>
              <p:nvCxnSpPr>
                <p:cNvPr id="56" name="直線矢印コネクタ 55"/>
                <p:cNvCxnSpPr/>
                <p:nvPr/>
              </p:nvCxnSpPr>
              <p:spPr bwMode="auto">
                <a:xfrm rot="10800000" flipH="1" flipV="1">
                  <a:off x="4031940" y="4653135"/>
                  <a:ext cx="1044116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0650" cap="rnd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57" name="直線矢印コネクタ 56"/>
                <p:cNvCxnSpPr/>
                <p:nvPr/>
              </p:nvCxnSpPr>
              <p:spPr bwMode="auto">
                <a:xfrm rot="10800000" flipV="1">
                  <a:off x="3935035" y="4149079"/>
                  <a:ext cx="1044116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0650" cap="rnd" cmpd="sng" algn="ctr">
                  <a:solidFill>
                    <a:srgbClr val="FF99CC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</p:grpSp>
        </p:grpSp>
      </p:grpSp>
    </p:spTree>
    <p:custDataLst>
      <p:tags r:id="rId1"/>
    </p:custDataLst>
  </p:cSld>
  <p:clrMapOvr>
    <a:masterClrMapping/>
  </p:clrMapOvr>
  <p:transition advTm="460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3"/>
          <p:cNvSpPr txBox="1">
            <a:spLocks noChangeArrowheads="1"/>
          </p:cNvSpPr>
          <p:nvPr/>
        </p:nvSpPr>
        <p:spPr bwMode="auto">
          <a:xfrm>
            <a:off x="304800" y="6324600"/>
            <a:ext cx="541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4" tIns="45717" rIns="91434" bIns="45717">
            <a:spAutoFit/>
          </a:bodyPr>
          <a:lstStyle/>
          <a:p>
            <a:pPr eaLnBrk="1" fontAlgn="t" hangingPunct="1"/>
            <a:r>
              <a:rPr lang="ja-JP" altLang="en-US" sz="900">
                <a:solidFill>
                  <a:schemeClr val="tx2"/>
                </a:solidFill>
                <a:latin typeface="Times New Roman" pitchFamily="18" charset="0"/>
              </a:rPr>
              <a:t>当内容の転載を禁じます。ＮＰＯ法人品質安全機構　</a:t>
            </a:r>
            <a:r>
              <a:rPr lang="en-US" altLang="ja-JP" sz="900">
                <a:solidFill>
                  <a:schemeClr val="tx2"/>
                </a:solidFill>
                <a:latin typeface="Times New Roman" pitchFamily="18" charset="0"/>
              </a:rPr>
              <a:t>copyright(c)　all right reserved.safety-npo@aa.wakwak.com</a:t>
            </a:r>
          </a:p>
        </p:txBody>
      </p:sp>
      <p:grpSp>
        <p:nvGrpSpPr>
          <p:cNvPr id="57347" name="Group 5"/>
          <p:cNvGrpSpPr>
            <a:grpSpLocks/>
          </p:cNvGrpSpPr>
          <p:nvPr/>
        </p:nvGrpSpPr>
        <p:grpSpPr bwMode="auto">
          <a:xfrm>
            <a:off x="304800" y="152400"/>
            <a:ext cx="8572500" cy="6400800"/>
            <a:chOff x="212" y="99"/>
            <a:chExt cx="5963" cy="4144"/>
          </a:xfrm>
        </p:grpSpPr>
        <p:pic>
          <p:nvPicPr>
            <p:cNvPr id="57350" name="Picture 6" descr="Ġ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50" y="99"/>
              <a:ext cx="1325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51" name="Text Box 7"/>
            <p:cNvSpPr txBox="1">
              <a:spLocks noChangeArrowheads="1"/>
            </p:cNvSpPr>
            <p:nvPr/>
          </p:nvSpPr>
          <p:spPr bwMode="auto">
            <a:xfrm>
              <a:off x="212" y="4095"/>
              <a:ext cx="3763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4" tIns="45717" rIns="91434" bIns="45717">
              <a:spAutoFit/>
            </a:bodyPr>
            <a:lstStyle/>
            <a:p>
              <a:pPr eaLnBrk="1" fontAlgn="t" hangingPunct="1"/>
              <a:r>
                <a:rPr lang="ja-JP" altLang="en-US" sz="900" dirty="0">
                  <a:solidFill>
                    <a:schemeClr val="tx1"/>
                  </a:solidFill>
                  <a:latin typeface="Times New Roman" pitchFamily="18" charset="0"/>
                </a:rPr>
                <a:t>当内容の転載を禁じます。ＮＰＯ法人品質安全機構　</a:t>
              </a:r>
              <a:r>
                <a:rPr lang="en-US" altLang="ja-JP" sz="900" dirty="0">
                  <a:solidFill>
                    <a:schemeClr val="tx1"/>
                  </a:solidFill>
                  <a:latin typeface="Times New Roman" pitchFamily="18" charset="0"/>
                </a:rPr>
                <a:t>copyright(c)　all right reserved.safety-npo@aa.wakwak.com</a:t>
              </a:r>
            </a:p>
          </p:txBody>
        </p:sp>
      </p:grpSp>
      <p:pic>
        <p:nvPicPr>
          <p:cNvPr id="5734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3" y="1207641"/>
            <a:ext cx="914399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テキスト ボックス 6"/>
          <p:cNvSpPr txBox="1">
            <a:spLocks noChangeArrowheads="1"/>
          </p:cNvSpPr>
          <p:nvPr/>
        </p:nvSpPr>
        <p:spPr bwMode="auto">
          <a:xfrm>
            <a:off x="539552" y="404664"/>
            <a:ext cx="856516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chemeClr val="accent5">
                    <a:lumMod val="25000"/>
                  </a:schemeClr>
                </a:solidFill>
              </a:rPr>
              <a:t>労災の４０年、被害者は減ったが・・・</a:t>
            </a:r>
            <a:r>
              <a:rPr lang="en-US" altLang="ja-JP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endParaRPr lang="ja-JP" altLang="en-US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星: 32 pt 2">
            <a:extLst>
              <a:ext uri="{FF2B5EF4-FFF2-40B4-BE49-F238E27FC236}">
                <a16:creationId xmlns:a16="http://schemas.microsoft.com/office/drawing/2014/main" xmlns="" id="{79B89306-C794-436A-B179-5317B367C4DD}"/>
              </a:ext>
            </a:extLst>
          </p:cNvPr>
          <p:cNvSpPr/>
          <p:nvPr/>
        </p:nvSpPr>
        <p:spPr bwMode="auto">
          <a:xfrm>
            <a:off x="1867092" y="2492896"/>
            <a:ext cx="2808312" cy="1368152"/>
          </a:xfrm>
          <a:prstGeom prst="star32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4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重大災害</a:t>
            </a:r>
            <a:endParaRPr kumimoji="1" lang="en-US" altLang="ja-JP" sz="24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4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ＭＳ Ｐゴシック" pitchFamily="50" charset="-128"/>
              </a:rPr>
              <a:t>増加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1B635BC1-04F0-40AC-B47F-BD3C3F8BBCC5}"/>
              </a:ext>
            </a:extLst>
          </p:cNvPr>
          <p:cNvSpPr txBox="1"/>
          <p:nvPr/>
        </p:nvSpPr>
        <p:spPr>
          <a:xfrm>
            <a:off x="683568" y="5459234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FF0000"/>
                </a:solidFill>
              </a:rPr>
              <a:t>＊重大災害（厚労省）</a:t>
            </a:r>
            <a:endParaRPr kumimoji="1" lang="en-US" altLang="ja-JP" sz="2000" dirty="0">
              <a:solidFill>
                <a:srgbClr val="FF0000"/>
              </a:solidFill>
            </a:endParaRPr>
          </a:p>
          <a:p>
            <a:r>
              <a:rPr lang="en-US" altLang="ja-JP" sz="2000" dirty="0">
                <a:solidFill>
                  <a:srgbClr val="FF0000"/>
                </a:solidFill>
              </a:rPr>
              <a:t>1</a:t>
            </a:r>
            <a:r>
              <a:rPr lang="ja-JP" altLang="en-US" sz="2000" dirty="0">
                <a:solidFill>
                  <a:srgbClr val="FF0000"/>
                </a:solidFill>
              </a:rPr>
              <a:t>事故で</a:t>
            </a:r>
            <a:r>
              <a:rPr kumimoji="1" lang="en-US" altLang="ja-JP" sz="2000" dirty="0">
                <a:solidFill>
                  <a:srgbClr val="FF0000"/>
                </a:solidFill>
              </a:rPr>
              <a:t>3</a:t>
            </a:r>
            <a:r>
              <a:rPr kumimoji="1" lang="ja-JP" altLang="en-US" sz="2000" dirty="0">
                <a:solidFill>
                  <a:srgbClr val="FF0000"/>
                </a:solidFill>
              </a:rPr>
              <a:t>人以上の被害者</a:t>
            </a:r>
          </a:p>
        </p:txBody>
      </p:sp>
    </p:spTree>
    <p:custDataLst>
      <p:tags r:id="rId1"/>
    </p:custDataLst>
  </p:cSld>
  <p:clrMapOvr>
    <a:masterClrMapping/>
  </p:clrMapOvr>
  <p:transition advTm="318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7" name="Group 5"/>
          <p:cNvGrpSpPr>
            <a:grpSpLocks/>
          </p:cNvGrpSpPr>
          <p:nvPr/>
        </p:nvGrpSpPr>
        <p:grpSpPr bwMode="auto">
          <a:xfrm>
            <a:off x="324927" y="152400"/>
            <a:ext cx="8552373" cy="5861737"/>
            <a:chOff x="226" y="99"/>
            <a:chExt cx="5949" cy="3795"/>
          </a:xfrm>
        </p:grpSpPr>
        <p:pic>
          <p:nvPicPr>
            <p:cNvPr id="57350" name="Picture 6" descr="Ġ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50" y="99"/>
              <a:ext cx="1325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51" name="Text Box 7"/>
            <p:cNvSpPr txBox="1">
              <a:spLocks noChangeArrowheads="1"/>
            </p:cNvSpPr>
            <p:nvPr/>
          </p:nvSpPr>
          <p:spPr bwMode="auto">
            <a:xfrm>
              <a:off x="226" y="3755"/>
              <a:ext cx="1778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4" tIns="45717" rIns="91434" bIns="45717">
              <a:spAutoFit/>
            </a:bodyPr>
            <a:lstStyle/>
            <a:p>
              <a:pPr eaLnBrk="1" fontAlgn="t" hangingPunct="1"/>
              <a:r>
                <a:rPr lang="ja-JP" altLang="en-US" sz="800" dirty="0">
                  <a:solidFill>
                    <a:schemeClr val="tx1"/>
                  </a:solidFill>
                  <a:latin typeface="MS UI Gothic" panose="020B0600070205080204" pitchFamily="50" charset="-128"/>
                </a:rPr>
                <a:t>参考：厚労省　平成 </a:t>
              </a:r>
              <a:r>
                <a:rPr lang="en-US" altLang="ja-JP" sz="800" dirty="0">
                  <a:solidFill>
                    <a:schemeClr val="tx1"/>
                  </a:solidFill>
                  <a:latin typeface="MS UI Gothic" panose="020B0600070205080204" pitchFamily="50" charset="-128"/>
                </a:rPr>
                <a:t>27 </a:t>
              </a:r>
              <a:r>
                <a:rPr lang="ja-JP" altLang="en-US" sz="800" dirty="0">
                  <a:solidFill>
                    <a:schemeClr val="tx1"/>
                  </a:solidFill>
                  <a:latin typeface="MS UI Gothic" panose="020B0600070205080204" pitchFamily="50" charset="-128"/>
                </a:rPr>
                <a:t>年労働災害発生状況の分析等 </a:t>
              </a:r>
              <a:endParaRPr lang="en-US" altLang="ja-JP" sz="900" dirty="0">
                <a:solidFill>
                  <a:schemeClr val="tx1"/>
                </a:solidFill>
                <a:latin typeface="MS UI Gothic" panose="020B0600070205080204" pitchFamily="50" charset="-128"/>
              </a:endParaRPr>
            </a:p>
          </p:txBody>
        </p:sp>
      </p:grpSp>
      <p:sp>
        <p:nvSpPr>
          <p:cNvPr id="57349" name="テキスト ボックス 6"/>
          <p:cNvSpPr txBox="1">
            <a:spLocks noChangeArrowheads="1"/>
          </p:cNvSpPr>
          <p:nvPr/>
        </p:nvSpPr>
        <p:spPr bwMode="auto">
          <a:xfrm>
            <a:off x="539552" y="404664"/>
            <a:ext cx="625684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chemeClr val="accent5">
                    <a:lumMod val="25000"/>
                  </a:schemeClr>
                </a:solidFill>
              </a:rPr>
              <a:t>なぜ重大災害が増えるのか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xmlns="" id="{5A065A1D-9D97-4FC8-AE83-22EE826AD90D}"/>
              </a:ext>
            </a:extLst>
          </p:cNvPr>
          <p:cNvGrpSpPr/>
          <p:nvPr/>
        </p:nvGrpSpPr>
        <p:grpSpPr>
          <a:xfrm>
            <a:off x="304433" y="1246277"/>
            <a:ext cx="8766981" cy="4154984"/>
            <a:chOff x="752429" y="1988840"/>
            <a:chExt cx="8766981" cy="4154984"/>
          </a:xfrm>
        </p:grpSpPr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xmlns="" id="{81DA1289-1391-4D84-952F-A158D356719D}"/>
                </a:ext>
              </a:extLst>
            </p:cNvPr>
            <p:cNvSpPr txBox="1"/>
            <p:nvPr/>
          </p:nvSpPr>
          <p:spPr>
            <a:xfrm>
              <a:off x="752429" y="1988840"/>
              <a:ext cx="8766981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solidFill>
                    <a:schemeClr val="tx1"/>
                  </a:solidFill>
                </a:rPr>
                <a:t>・非正規雇用者</a:t>
              </a:r>
              <a:endParaRPr lang="en-US" altLang="ja-JP" dirty="0">
                <a:solidFill>
                  <a:schemeClr val="tx1"/>
                </a:solidFill>
              </a:endParaRPr>
            </a:p>
            <a:p>
              <a:r>
                <a:rPr lang="ja-JP" altLang="en-US" dirty="0">
                  <a:solidFill>
                    <a:schemeClr val="tx1"/>
                  </a:solidFill>
                </a:rPr>
                <a:t>・外国人労働者の増加</a:t>
              </a:r>
              <a:r>
                <a:rPr lang="en-US" altLang="ja-JP" dirty="0">
                  <a:solidFill>
                    <a:srgbClr val="FF0000"/>
                  </a:solidFill>
                </a:rPr>
                <a:t>1</a:t>
              </a:r>
              <a:r>
                <a:rPr lang="ja-JP" altLang="en-US" dirty="0">
                  <a:solidFill>
                    <a:srgbClr val="FF0000"/>
                  </a:solidFill>
                </a:rPr>
                <a:t>４０％</a:t>
              </a:r>
              <a:r>
                <a:rPr lang="ja-JP" altLang="en-US" sz="2400" dirty="0">
                  <a:solidFill>
                    <a:srgbClr val="FF0000"/>
                  </a:solidFill>
                </a:rPr>
                <a:t> </a:t>
              </a:r>
              <a:r>
                <a:rPr lang="ja-JP" altLang="en-US" sz="2000" dirty="0">
                  <a:solidFill>
                    <a:srgbClr val="FF0000"/>
                  </a:solidFill>
                </a:rPr>
                <a:t>（</a:t>
              </a:r>
              <a:r>
                <a:rPr lang="en-US" altLang="ja-JP" sz="2000" dirty="0">
                  <a:solidFill>
                    <a:srgbClr val="FF0000"/>
                  </a:solidFill>
                </a:rPr>
                <a:t>H23</a:t>
              </a:r>
              <a:r>
                <a:rPr lang="ja-JP" altLang="en-US" sz="2000" dirty="0">
                  <a:solidFill>
                    <a:srgbClr val="FF0000"/>
                  </a:solidFill>
                </a:rPr>
                <a:t>～</a:t>
              </a:r>
              <a:r>
                <a:rPr lang="en-US" altLang="ja-JP" sz="2000" dirty="0">
                  <a:solidFill>
                    <a:srgbClr val="FF0000"/>
                  </a:solidFill>
                </a:rPr>
                <a:t>H27</a:t>
              </a:r>
              <a:r>
                <a:rPr lang="ja-JP" altLang="en-US" sz="2000" dirty="0">
                  <a:solidFill>
                    <a:srgbClr val="FF0000"/>
                  </a:solidFill>
                </a:rPr>
                <a:t>）</a:t>
              </a:r>
              <a:endParaRPr lang="en-US" altLang="ja-JP" sz="4000" dirty="0">
                <a:solidFill>
                  <a:srgbClr val="FF0000"/>
                </a:solidFill>
              </a:endParaRPr>
            </a:p>
            <a:p>
              <a:r>
                <a:rPr lang="ja-JP" altLang="en-US" dirty="0">
                  <a:solidFill>
                    <a:schemeClr val="tx1"/>
                  </a:solidFill>
                </a:rPr>
                <a:t>・品質モチベーションの低下</a:t>
              </a:r>
            </a:p>
            <a:p>
              <a:r>
                <a:rPr lang="ja-JP" altLang="en-US" dirty="0">
                  <a:solidFill>
                    <a:schemeClr val="tx1"/>
                  </a:solidFill>
                </a:rPr>
                <a:t>・大型機械の操作ミス</a:t>
              </a:r>
              <a:endParaRPr lang="en-US" altLang="ja-JP" dirty="0">
                <a:solidFill>
                  <a:schemeClr val="tx1"/>
                </a:solidFill>
              </a:endParaRPr>
            </a:p>
            <a:p>
              <a:r>
                <a:rPr kumimoji="1" lang="ja-JP" altLang="en-US" dirty="0">
                  <a:solidFill>
                    <a:schemeClr val="tx1"/>
                  </a:solidFill>
                </a:rPr>
                <a:t>・労働者の高齢化</a:t>
              </a:r>
              <a:endParaRPr kumimoji="1" lang="en-US" altLang="ja-JP" dirty="0">
                <a:solidFill>
                  <a:schemeClr val="tx1"/>
                </a:solidFill>
              </a:endParaRPr>
            </a:p>
            <a:p>
              <a:r>
                <a:rPr lang="ja-JP" altLang="en-US" dirty="0">
                  <a:solidFill>
                    <a:schemeClr val="tx1"/>
                  </a:solidFill>
                </a:rPr>
                <a:t>・熟練者の減少</a:t>
              </a:r>
              <a:endParaRPr lang="en-US" altLang="ja-JP" dirty="0">
                <a:solidFill>
                  <a:schemeClr val="tx1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xmlns="" id="{5D11BB6B-820A-4F8E-88AB-4D1DA8098E72}"/>
                </a:ext>
              </a:extLst>
            </p:cNvPr>
            <p:cNvSpPr txBox="1"/>
            <p:nvPr/>
          </p:nvSpPr>
          <p:spPr>
            <a:xfrm>
              <a:off x="4371924" y="1988840"/>
              <a:ext cx="349326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solidFill>
                    <a:srgbClr val="FF0000"/>
                  </a:solidFill>
                </a:rPr>
                <a:t>４０％</a:t>
              </a:r>
              <a:r>
                <a:rPr kumimoji="1" lang="ja-JP" altLang="en-US" sz="2000" dirty="0">
                  <a:solidFill>
                    <a:srgbClr val="FF0000"/>
                  </a:solidFill>
                </a:rPr>
                <a:t>（５年後は９０％に）</a:t>
              </a:r>
              <a:endParaRPr kumimoji="1" lang="en-US" altLang="ja-JP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BF0F9A9A-1F4F-4182-B760-E5DEE6240266}"/>
              </a:ext>
            </a:extLst>
          </p:cNvPr>
          <p:cNvSpPr txBox="1"/>
          <p:nvPr/>
        </p:nvSpPr>
        <p:spPr>
          <a:xfrm>
            <a:off x="5580112" y="1052736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</a:rPr>
              <a:t>パナソニック</a:t>
            </a:r>
            <a:endParaRPr kumimoji="1" lang="ja-JP" altLang="en-US" sz="20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8BA6784D-3ED7-4E1D-991B-E0A12FC97CB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4789" y="6030193"/>
            <a:ext cx="5194242" cy="2560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156097742"/>
      </p:ext>
    </p:extLst>
  </p:cSld>
  <p:clrMapOvr>
    <a:masterClrMapping/>
  </p:clrMapOvr>
  <p:transition advTm="318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Text Box 2">
            <a:extLst>
              <a:ext uri="{FF2B5EF4-FFF2-40B4-BE49-F238E27FC236}">
                <a16:creationId xmlns:a16="http://schemas.microsoft.com/office/drawing/2014/main" xmlns="" id="{2A734CAF-FB28-4F59-ADF8-3EF6940BA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3" y="1185863"/>
            <a:ext cx="7888287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7" rIns="91434" bIns="45717">
            <a:spAutoFit/>
          </a:bodyPr>
          <a:lstStyle/>
          <a:p>
            <a:pPr eaLnBrk="1" fontAlgn="t" hangingPunct="1"/>
            <a:r>
              <a:rPr lang="ja-JP" altLang="en-US" sz="6000" dirty="0">
                <a:solidFill>
                  <a:schemeClr val="tx1"/>
                </a:solidFill>
                <a:latin typeface="Times New Roman" panose="02020603050405020304" pitchFamily="18" charset="0"/>
              </a:rPr>
              <a:t>明示</a:t>
            </a:r>
            <a:r>
              <a:rPr lang="ja-JP" altLang="en-US" sz="5400" dirty="0">
                <a:solidFill>
                  <a:schemeClr val="tx1"/>
                </a:solidFill>
                <a:latin typeface="Times New Roman" panose="02020603050405020304" pitchFamily="18" charset="0"/>
              </a:rPr>
              <a:t>の保証</a:t>
            </a:r>
          </a:p>
          <a:p>
            <a:pPr eaLnBrk="1" fontAlgn="t" hangingPunct="1"/>
            <a:r>
              <a:rPr lang="ja-JP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表示したメリット</a:t>
            </a:r>
            <a:r>
              <a:rPr lang="ja-JP" altLang="en-US" sz="3600" dirty="0">
                <a:solidFill>
                  <a:schemeClr val="tx2"/>
                </a:solidFill>
                <a:latin typeface="Times New Roman" panose="02020603050405020304" pitchFamily="18" charset="0"/>
              </a:rPr>
              <a:t>は保証した事になる。</a:t>
            </a:r>
          </a:p>
          <a:p>
            <a:pPr eaLnBrk="1" fontAlgn="t" hangingPunct="1"/>
            <a:r>
              <a:rPr lang="ja-JP" altLang="en-US" sz="3600" dirty="0">
                <a:solidFill>
                  <a:schemeClr val="tx2"/>
                </a:solidFill>
                <a:latin typeface="Times New Roman" panose="02020603050405020304" pitchFamily="18" charset="0"/>
              </a:rPr>
              <a:t>・・・誇大な利便性の表示はクレームのもと。</a:t>
            </a:r>
          </a:p>
        </p:txBody>
      </p:sp>
      <p:sp>
        <p:nvSpPr>
          <p:cNvPr id="1004547" name="Text Box 3">
            <a:extLst>
              <a:ext uri="{FF2B5EF4-FFF2-40B4-BE49-F238E27FC236}">
                <a16:creationId xmlns:a16="http://schemas.microsoft.com/office/drawing/2014/main" xmlns="" id="{B47D8FF0-0092-4CF6-9C09-ECBE9AB04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3213311"/>
            <a:ext cx="8044178" cy="212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/>
          <a:p>
            <a:pPr eaLnBrk="1" fontAlgn="b" hangingPunct="1"/>
            <a:r>
              <a:rPr lang="ja-JP" altLang="en-US" sz="6000" dirty="0">
                <a:solidFill>
                  <a:schemeClr val="tx1"/>
                </a:solidFill>
                <a:latin typeface="Times New Roman" panose="02020603050405020304" pitchFamily="18" charset="0"/>
              </a:rPr>
              <a:t>黙示の保証</a:t>
            </a:r>
            <a:r>
              <a:rPr lang="ja-JP" altLang="en-US" sz="3400" dirty="0">
                <a:solidFill>
                  <a:schemeClr val="accent5">
                    <a:lumMod val="25000"/>
                  </a:schemeClr>
                </a:solidFill>
              </a:rPr>
              <a:t>（</a:t>
            </a:r>
            <a:r>
              <a:rPr lang="ja-JP" altLang="en-US" sz="3400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</a:rPr>
              <a:t>リスクコミュニケーション）</a:t>
            </a:r>
          </a:p>
          <a:p>
            <a:pPr eaLnBrk="1" fontAlgn="t" hangingPunct="1"/>
            <a:r>
              <a:rPr lang="ja-JP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表示しなかったデメリット</a:t>
            </a:r>
            <a:r>
              <a:rPr lang="ja-JP" altLang="en-US" sz="3600" dirty="0">
                <a:solidFill>
                  <a:schemeClr val="tx2"/>
                </a:solidFill>
                <a:latin typeface="Times New Roman" panose="02020603050405020304" pitchFamily="18" charset="0"/>
              </a:rPr>
              <a:t>は保証した事になる</a:t>
            </a:r>
          </a:p>
          <a:p>
            <a:pPr eaLnBrk="1" fontAlgn="t" hangingPunct="1"/>
            <a:r>
              <a:rPr lang="ja-JP" altLang="en-US" sz="3600" dirty="0">
                <a:solidFill>
                  <a:schemeClr val="tx2"/>
                </a:solidFill>
                <a:latin typeface="Times New Roman" panose="02020603050405020304" pitchFamily="18" charset="0"/>
              </a:rPr>
              <a:t>・・・製品の弱点を説明して使用者に注意。</a:t>
            </a:r>
          </a:p>
        </p:txBody>
      </p:sp>
      <p:pic>
        <p:nvPicPr>
          <p:cNvPr id="1004549" name="Picture 5" descr="Ġ">
            <a:extLst>
              <a:ext uri="{FF2B5EF4-FFF2-40B4-BE49-F238E27FC236}">
                <a16:creationId xmlns:a16="http://schemas.microsoft.com/office/drawing/2014/main" xmlns="" id="{040BA0A5-BAD8-4384-AC34-CE5FB4019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8825" y="147638"/>
            <a:ext cx="172402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4550" name="Text Box 6">
            <a:extLst>
              <a:ext uri="{FF2B5EF4-FFF2-40B4-BE49-F238E27FC236}">
                <a16:creationId xmlns:a16="http://schemas.microsoft.com/office/drawing/2014/main" xmlns="" id="{41731C24-69F0-4007-AACE-BFF8A4BE1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25" y="6278090"/>
            <a:ext cx="1852296" cy="20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341" tIns="42670" rIns="85341" bIns="42670">
            <a:spAutoFit/>
          </a:bodyPr>
          <a:lstStyle>
            <a:lvl1pPr defTabSz="854075" fontAlgn="base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427038" defTabSz="854075" fontAlgn="base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854075" defTabSz="854075" fontAlgn="base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279525" defTabSz="854075" fontAlgn="base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706563" defTabSz="854075" fontAlgn="base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163763" defTabSz="8540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620963" defTabSz="8540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078163" defTabSz="8540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535363" defTabSz="85407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fontAlgn="t" hangingPunct="1"/>
            <a:r>
              <a:rPr lang="ja-JP" altLang="en-US" sz="800" dirty="0">
                <a:solidFill>
                  <a:schemeClr val="tx2"/>
                </a:solidFill>
                <a:ea typeface="MS UI Gothic" panose="020B0600070205080204" pitchFamily="50" charset="-128"/>
              </a:rPr>
              <a:t>国際法　ウイーン売買条約　</a:t>
            </a:r>
            <a:r>
              <a:rPr lang="en-US" altLang="ja-JP" sz="800" dirty="0">
                <a:solidFill>
                  <a:schemeClr val="tx2"/>
                </a:solidFill>
                <a:ea typeface="MS UI Gothic" panose="020B0600070205080204" pitchFamily="50" charset="-128"/>
              </a:rPr>
              <a:t>2009</a:t>
            </a:r>
            <a:r>
              <a:rPr lang="ja-JP" altLang="en-US" sz="800" dirty="0">
                <a:solidFill>
                  <a:schemeClr val="tx2"/>
                </a:solidFill>
                <a:ea typeface="MS UI Gothic" panose="020B0600070205080204" pitchFamily="50" charset="-128"/>
              </a:rPr>
              <a:t>年発効</a:t>
            </a:r>
            <a:endParaRPr lang="ja-JP" altLang="en-US" sz="900" dirty="0">
              <a:solidFill>
                <a:schemeClr val="tx2"/>
              </a:solidFill>
              <a:ea typeface="MS UI Gothic" panose="020B0600070205080204" pitchFamily="50" charset="-128"/>
            </a:endParaRPr>
          </a:p>
        </p:txBody>
      </p:sp>
      <p:sp>
        <p:nvSpPr>
          <p:cNvPr id="1004548" name="Text Box 4">
            <a:extLst>
              <a:ext uri="{FF2B5EF4-FFF2-40B4-BE49-F238E27FC236}">
                <a16:creationId xmlns:a16="http://schemas.microsoft.com/office/drawing/2014/main" xmlns="" id="{963331FB-47BB-4D87-8A78-8D4F3ABEE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385101"/>
            <a:ext cx="6266447" cy="76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4" tIns="45717" rIns="91434" bIns="45717">
            <a:spAutoFit/>
          </a:bodyPr>
          <a:lstStyle/>
          <a:p>
            <a:pPr eaLnBrk="1" fontAlgn="t" hangingPunct="1"/>
            <a:r>
              <a:rPr lang="ja-JP" altLang="en-US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品質表示</a:t>
            </a:r>
            <a:r>
              <a:rPr lang="ja-JP" alt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rPr>
              <a:t>は社会との契約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xmlns="" id="{7070D166-4A09-41EB-9FAD-7257861868C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428" y="6453336"/>
            <a:ext cx="5169856" cy="2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090292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0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546" grpId="0" autoUpdateAnimBg="0"/>
      <p:bldP spid="100454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0"/>
          <p:cNvGrpSpPr>
            <a:grpSpLocks/>
          </p:cNvGrpSpPr>
          <p:nvPr/>
        </p:nvGrpSpPr>
        <p:grpSpPr bwMode="auto">
          <a:xfrm>
            <a:off x="518446" y="780703"/>
            <a:ext cx="7929066" cy="5543897"/>
            <a:chOff x="487363" y="166688"/>
            <a:chExt cx="8477250" cy="6357937"/>
          </a:xfrm>
        </p:grpSpPr>
        <p:pic>
          <p:nvPicPr>
            <p:cNvPr id="15368" name="Picture 2" descr="http://anzeninfo.mhlw.go.jp/anzen/sai/image/sai16/sai16-115-45-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363" y="166688"/>
              <a:ext cx="8477250" cy="6357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9" name="爆発 2 8"/>
            <p:cNvSpPr>
              <a:spLocks noChangeArrowheads="1"/>
            </p:cNvSpPr>
            <p:nvPr/>
          </p:nvSpPr>
          <p:spPr bwMode="auto">
            <a:xfrm>
              <a:off x="5148064" y="4581128"/>
              <a:ext cx="1296144" cy="936104"/>
            </a:xfrm>
            <a:prstGeom prst="irregularSeal2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/>
              <a:endParaRPr lang="ja-JP" altLang="en-US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5370" name="下矢印 9"/>
            <p:cNvSpPr>
              <a:spLocks noChangeArrowheads="1"/>
            </p:cNvSpPr>
            <p:nvPr/>
          </p:nvSpPr>
          <p:spPr bwMode="auto">
            <a:xfrm>
              <a:off x="5652120" y="2060848"/>
              <a:ext cx="576064" cy="86409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/>
              <a:endParaRPr lang="ja-JP" altLang="en-US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04800" y="6324600"/>
            <a:ext cx="541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4" tIns="45717" rIns="91434" bIns="45717">
            <a:spAutoFit/>
          </a:bodyPr>
          <a:lstStyle/>
          <a:p>
            <a:pPr eaLnBrk="1" fontAlgn="t" hangingPunct="1"/>
            <a:r>
              <a:rPr lang="ja-JP" altLang="en-US" sz="900">
                <a:solidFill>
                  <a:schemeClr val="tx2"/>
                </a:solidFill>
                <a:latin typeface="Times New Roman" pitchFamily="18" charset="0"/>
              </a:rPr>
              <a:t>当内容の転載を禁じます。ＮＰＯ法人品質安全機構　</a:t>
            </a:r>
            <a:r>
              <a:rPr lang="en-US" altLang="ja-JP" sz="900">
                <a:solidFill>
                  <a:schemeClr val="tx2"/>
                </a:solidFill>
                <a:latin typeface="Times New Roman" pitchFamily="18" charset="0"/>
              </a:rPr>
              <a:t>copyright(c)　all right reserved.safety-npo@aa.wakwak.com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04800" y="152400"/>
            <a:ext cx="8572500" cy="6400800"/>
            <a:chOff x="212" y="99"/>
            <a:chExt cx="5963" cy="4144"/>
          </a:xfrm>
        </p:grpSpPr>
        <p:pic>
          <p:nvPicPr>
            <p:cNvPr id="15366" name="Picture 6" descr="Ġ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50" y="99"/>
              <a:ext cx="1325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7" name="Text Box 7"/>
            <p:cNvSpPr txBox="1">
              <a:spLocks noChangeArrowheads="1"/>
            </p:cNvSpPr>
            <p:nvPr/>
          </p:nvSpPr>
          <p:spPr bwMode="auto">
            <a:xfrm>
              <a:off x="212" y="4095"/>
              <a:ext cx="3763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4" tIns="45717" rIns="91434" bIns="45717">
              <a:spAutoFit/>
            </a:bodyPr>
            <a:lstStyle/>
            <a:p>
              <a:pPr eaLnBrk="1" fontAlgn="t" hangingPunct="1"/>
              <a:r>
                <a:rPr lang="ja-JP" altLang="en-US" sz="900" dirty="0">
                  <a:solidFill>
                    <a:schemeClr val="tx1"/>
                  </a:solidFill>
                  <a:latin typeface="Times New Roman" pitchFamily="18" charset="0"/>
                </a:rPr>
                <a:t>当内容の転載を禁じます。ＮＰＯ法人品質安全機構　</a:t>
              </a:r>
              <a:r>
                <a:rPr lang="en-US" altLang="ja-JP" sz="900" dirty="0">
                  <a:solidFill>
                    <a:schemeClr val="tx1"/>
                  </a:solidFill>
                  <a:latin typeface="Times New Roman" pitchFamily="18" charset="0"/>
                </a:rPr>
                <a:t>copyright(c)　all right reserved.safety-npo@aa.wakwak.com</a:t>
              </a:r>
            </a:p>
          </p:txBody>
        </p:sp>
      </p:grpSp>
      <p:sp>
        <p:nvSpPr>
          <p:cNvPr id="15365" name="正方形/長方形 6"/>
          <p:cNvSpPr>
            <a:spLocks noChangeArrowheads="1"/>
          </p:cNvSpPr>
          <p:nvPr/>
        </p:nvSpPr>
        <p:spPr bwMode="auto">
          <a:xfrm>
            <a:off x="251520" y="332656"/>
            <a:ext cx="79208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chemeClr val="accent5">
                    <a:lumMod val="25000"/>
                  </a:schemeClr>
                </a:solidFill>
              </a:rPr>
              <a:t>作業品質を惜しんで墜落、死亡。</a:t>
            </a:r>
            <a:endParaRPr lang="ja-JP" altLang="en-US" dirty="0">
              <a:solidFill>
                <a:schemeClr val="accent5">
                  <a:lumMod val="25000"/>
                </a:schemeClr>
              </a:solidFill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5868144" y="1124744"/>
            <a:ext cx="2739021" cy="1450181"/>
            <a:chOff x="6335192" y="147739"/>
            <a:chExt cx="2739021" cy="1450181"/>
          </a:xfrm>
        </p:grpSpPr>
        <p:sp>
          <p:nvSpPr>
            <p:cNvPr id="12" name="円/楕円 11"/>
            <p:cNvSpPr/>
            <p:nvPr/>
          </p:nvSpPr>
          <p:spPr bwMode="auto">
            <a:xfrm rot="21109005">
              <a:off x="6335192" y="147739"/>
              <a:ext cx="2739021" cy="1450181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85341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2200" dirty="0"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 rot="21109005">
              <a:off x="6666481" y="312413"/>
              <a:ext cx="21825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dirty="0">
                  <a:solidFill>
                    <a:schemeClr val="bg1"/>
                  </a:solidFill>
                </a:rPr>
                <a:t>「面倒！」が</a:t>
              </a:r>
              <a:endParaRPr lang="en-US" altLang="ja-JP" sz="3200" dirty="0">
                <a:solidFill>
                  <a:schemeClr val="bg1"/>
                </a:solidFill>
              </a:endParaRPr>
            </a:p>
            <a:p>
              <a:r>
                <a:rPr lang="ja-JP" altLang="en-US" sz="3200" dirty="0">
                  <a:solidFill>
                    <a:schemeClr val="bg1"/>
                  </a:solidFill>
                </a:rPr>
                <a:t>　死を招く</a:t>
              </a:r>
            </a:p>
          </p:txBody>
        </p:sp>
      </p:grpSp>
    </p:spTree>
  </p:cSld>
  <p:clrMapOvr>
    <a:masterClrMapping/>
  </p:clrMapOvr>
  <p:transition advTm="5422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304800" y="6324600"/>
            <a:ext cx="541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4" tIns="45717" rIns="91434" bIns="45717">
            <a:spAutoFit/>
          </a:bodyPr>
          <a:lstStyle/>
          <a:p>
            <a:pPr eaLnBrk="1" fontAlgn="t" hangingPunct="1"/>
            <a:r>
              <a:rPr lang="ja-JP" altLang="en-US" sz="900">
                <a:solidFill>
                  <a:schemeClr val="tx2"/>
                </a:solidFill>
                <a:latin typeface="Times New Roman" pitchFamily="18" charset="0"/>
              </a:rPr>
              <a:t>当内容の転載を禁じます。ＮＰＯ法人品質安全機構　</a:t>
            </a:r>
            <a:r>
              <a:rPr lang="en-US" altLang="ja-JP" sz="900">
                <a:solidFill>
                  <a:schemeClr val="tx2"/>
                </a:solidFill>
                <a:latin typeface="Times New Roman" pitchFamily="18" charset="0"/>
              </a:rPr>
              <a:t>copyright(c)　all right reserved.safety-npo@aa.wakwak.com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4800" y="152400"/>
            <a:ext cx="8572500" cy="6400800"/>
            <a:chOff x="212" y="99"/>
            <a:chExt cx="5963" cy="4144"/>
          </a:xfrm>
        </p:grpSpPr>
        <p:pic>
          <p:nvPicPr>
            <p:cNvPr id="16394" name="Picture 6" descr="Ġ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50" y="99"/>
              <a:ext cx="1325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5" name="Text Box 7"/>
            <p:cNvSpPr txBox="1">
              <a:spLocks noChangeArrowheads="1"/>
            </p:cNvSpPr>
            <p:nvPr/>
          </p:nvSpPr>
          <p:spPr bwMode="auto">
            <a:xfrm>
              <a:off x="212" y="4095"/>
              <a:ext cx="3763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4" tIns="45717" rIns="91434" bIns="45717">
              <a:spAutoFit/>
            </a:bodyPr>
            <a:lstStyle/>
            <a:p>
              <a:pPr eaLnBrk="1" fontAlgn="t" hangingPunct="1"/>
              <a:r>
                <a:rPr lang="ja-JP" altLang="en-US" sz="900" dirty="0">
                  <a:solidFill>
                    <a:schemeClr val="tx1"/>
                  </a:solidFill>
                  <a:latin typeface="Times New Roman" pitchFamily="18" charset="0"/>
                </a:rPr>
                <a:t>当内容の転載を禁じます。ＮＰＯ法人品質安全機構　</a:t>
              </a:r>
              <a:r>
                <a:rPr lang="en-US" altLang="ja-JP" sz="900" dirty="0">
                  <a:solidFill>
                    <a:schemeClr val="tx1"/>
                  </a:solidFill>
                  <a:latin typeface="Times New Roman" pitchFamily="18" charset="0"/>
                </a:rPr>
                <a:t>copyright(c)　all right reserved.safety-npo@aa.wakwak.com</a:t>
              </a:r>
            </a:p>
          </p:txBody>
        </p:sp>
      </p:grpSp>
      <p:grpSp>
        <p:nvGrpSpPr>
          <p:cNvPr id="3" name="グループ化 9"/>
          <p:cNvGrpSpPr>
            <a:grpSpLocks/>
          </p:cNvGrpSpPr>
          <p:nvPr/>
        </p:nvGrpSpPr>
        <p:grpSpPr bwMode="auto">
          <a:xfrm>
            <a:off x="250825" y="0"/>
            <a:ext cx="1700213" cy="1317625"/>
            <a:chOff x="487363" y="166688"/>
            <a:chExt cx="8477250" cy="6357937"/>
          </a:xfrm>
        </p:grpSpPr>
        <p:pic>
          <p:nvPicPr>
            <p:cNvPr id="16391" name="Picture 2" descr="http://anzeninfo.mhlw.go.jp/anzen/sai/image/sai16/sai16-115-45-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363" y="166688"/>
              <a:ext cx="8477250" cy="6357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2" name="爆発 2 11"/>
            <p:cNvSpPr>
              <a:spLocks noChangeArrowheads="1"/>
            </p:cNvSpPr>
            <p:nvPr/>
          </p:nvSpPr>
          <p:spPr bwMode="auto">
            <a:xfrm>
              <a:off x="5148064" y="4581128"/>
              <a:ext cx="1296144" cy="936104"/>
            </a:xfrm>
            <a:prstGeom prst="irregularSeal2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/>
              <a:endParaRPr lang="ja-JP" altLang="en-US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6393" name="下矢印 12"/>
            <p:cNvSpPr>
              <a:spLocks noChangeArrowheads="1"/>
            </p:cNvSpPr>
            <p:nvPr/>
          </p:nvSpPr>
          <p:spPr bwMode="auto">
            <a:xfrm>
              <a:off x="5652120" y="2060848"/>
              <a:ext cx="576064" cy="86409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/>
              <a:endParaRPr lang="ja-JP" altLang="en-US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sp>
        <p:nvSpPr>
          <p:cNvPr id="16390" name="正方形/長方形 9"/>
          <p:cNvSpPr>
            <a:spLocks noChangeArrowheads="1"/>
          </p:cNvSpPr>
          <p:nvPr/>
        </p:nvSpPr>
        <p:spPr bwMode="auto">
          <a:xfrm>
            <a:off x="250825" y="1368621"/>
            <a:ext cx="849788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</a:rPr>
              <a:t>【</a:t>
            </a:r>
            <a:r>
              <a:rPr lang="ja-JP" altLang="en-US" sz="3200" dirty="0">
                <a:solidFill>
                  <a:srgbClr val="FF0000"/>
                </a:solidFill>
              </a:rPr>
              <a:t>事故状況</a:t>
            </a:r>
            <a:r>
              <a:rPr lang="en-US" altLang="ja-JP" sz="3200" dirty="0">
                <a:solidFill>
                  <a:srgbClr val="FF0000"/>
                </a:solidFill>
              </a:rPr>
              <a:t>】</a:t>
            </a:r>
            <a:r>
              <a:rPr lang="ja-JP" altLang="en-US" sz="3200" dirty="0">
                <a:solidFill>
                  <a:schemeClr val="tx1"/>
                </a:solidFill>
              </a:rPr>
              <a:t>数日前から、正規階段を使わず、　はしごを使用中</a:t>
            </a:r>
            <a:r>
              <a:rPr lang="en-US" altLang="ja-JP" sz="3200" dirty="0">
                <a:solidFill>
                  <a:schemeClr val="tx1"/>
                </a:solidFill>
              </a:rPr>
              <a:t>7.5m</a:t>
            </a:r>
            <a:r>
              <a:rPr lang="ja-JP" altLang="en-US" sz="3200" b="1" dirty="0">
                <a:solidFill>
                  <a:schemeClr val="tx1"/>
                </a:solidFill>
              </a:rPr>
              <a:t>落下</a:t>
            </a:r>
            <a:r>
              <a:rPr lang="ja-JP" altLang="en-US" sz="3200" dirty="0">
                <a:solidFill>
                  <a:schemeClr val="tx1"/>
                </a:solidFill>
              </a:rPr>
              <a:t>。監督者もはしごを黙認。はしご上部は</a:t>
            </a:r>
            <a:r>
              <a:rPr lang="en-US" altLang="ja-JP" sz="3200" dirty="0">
                <a:solidFill>
                  <a:srgbClr val="FF0000"/>
                </a:solidFill>
              </a:rPr>
              <a:t>28</a:t>
            </a:r>
            <a:r>
              <a:rPr lang="ja-JP" altLang="en-US" sz="3200" dirty="0">
                <a:solidFill>
                  <a:srgbClr val="FF0000"/>
                </a:solidFill>
              </a:rPr>
              <a:t>ｃｍ</a:t>
            </a:r>
            <a:r>
              <a:rPr lang="ja-JP" altLang="en-US" sz="3200" dirty="0">
                <a:solidFill>
                  <a:schemeClr val="tx1"/>
                </a:solidFill>
              </a:rPr>
              <a:t>しかない。作業品質の厳守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en-US" altLang="ja-JP" sz="3200" dirty="0">
                <a:solidFill>
                  <a:srgbClr val="FF0000"/>
                </a:solidFill>
              </a:rPr>
              <a:t>【</a:t>
            </a:r>
            <a:r>
              <a:rPr lang="ja-JP" altLang="en-US" sz="3200" dirty="0">
                <a:solidFill>
                  <a:srgbClr val="FF0000"/>
                </a:solidFill>
              </a:rPr>
              <a:t>再発防止策</a:t>
            </a:r>
            <a:r>
              <a:rPr lang="en-US" altLang="ja-JP" sz="3200" dirty="0">
                <a:solidFill>
                  <a:srgbClr val="FF0000"/>
                </a:solidFill>
              </a:rPr>
              <a:t>】</a:t>
            </a:r>
          </a:p>
          <a:p>
            <a:r>
              <a:rPr lang="ja-JP" altLang="en-US" sz="3200" dirty="0">
                <a:solidFill>
                  <a:schemeClr val="tx1"/>
                </a:solidFill>
              </a:rPr>
              <a:t>・はしごは開口部から</a:t>
            </a:r>
            <a:r>
              <a:rPr lang="en-US" altLang="ja-JP" sz="3200" dirty="0">
                <a:solidFill>
                  <a:srgbClr val="FF0000"/>
                </a:solidFill>
              </a:rPr>
              <a:t>60cm</a:t>
            </a:r>
            <a:r>
              <a:rPr lang="ja-JP" altLang="en-US" sz="3200" dirty="0">
                <a:solidFill>
                  <a:schemeClr val="tx1"/>
                </a:solidFill>
              </a:rPr>
              <a:t>以上突出させる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・開口部には、墜落防止のための柵等を設ける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tx1"/>
                </a:solidFill>
              </a:rPr>
              <a:t>・作業の危険性について、安全衛生教育を実施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en-US" altLang="ja-JP" sz="3200" dirty="0">
                <a:solidFill>
                  <a:srgbClr val="FF0000"/>
                </a:solidFill>
              </a:rPr>
              <a:t>【</a:t>
            </a:r>
            <a:r>
              <a:rPr lang="ja-JP" altLang="en-US" sz="3200" dirty="0">
                <a:solidFill>
                  <a:srgbClr val="FF0000"/>
                </a:solidFill>
              </a:rPr>
              <a:t>原因</a:t>
            </a:r>
            <a:r>
              <a:rPr lang="en-US" altLang="ja-JP" sz="3200" dirty="0">
                <a:solidFill>
                  <a:srgbClr val="FF0000"/>
                </a:solidFill>
              </a:rPr>
              <a:t>】(</a:t>
            </a:r>
            <a:r>
              <a:rPr lang="ja-JP" altLang="en-US" sz="3200" dirty="0">
                <a:solidFill>
                  <a:srgbClr val="FF0000"/>
                </a:solidFill>
              </a:rPr>
              <a:t>物</a:t>
            </a:r>
            <a:r>
              <a:rPr lang="en-US" altLang="ja-JP" sz="3200" dirty="0">
                <a:solidFill>
                  <a:srgbClr val="FF0000"/>
                </a:solidFill>
              </a:rPr>
              <a:t>) </a:t>
            </a:r>
            <a:r>
              <a:rPr lang="ja-JP" altLang="en-US" sz="3200" dirty="0">
                <a:solidFill>
                  <a:schemeClr val="tx1"/>
                </a:solidFill>
              </a:rPr>
              <a:t>防護装置、安全装置の法令違反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accent5"/>
                </a:solidFill>
              </a:rPr>
              <a:t>　　　</a:t>
            </a:r>
            <a:r>
              <a:rPr lang="ja-JP" altLang="en-US" sz="3200" dirty="0">
                <a:solidFill>
                  <a:srgbClr val="FF0000"/>
                </a:solidFill>
              </a:rPr>
              <a:t>　 </a:t>
            </a:r>
            <a:r>
              <a:rPr lang="en-US" altLang="ja-JP" sz="3200" dirty="0">
                <a:solidFill>
                  <a:srgbClr val="FF0000"/>
                </a:solidFill>
              </a:rPr>
              <a:t>(</a:t>
            </a:r>
            <a:r>
              <a:rPr lang="ja-JP" altLang="en-US" sz="3200" dirty="0">
                <a:solidFill>
                  <a:srgbClr val="FF0000"/>
                </a:solidFill>
              </a:rPr>
              <a:t>人</a:t>
            </a:r>
            <a:r>
              <a:rPr lang="en-US" altLang="ja-JP" sz="3200" dirty="0">
                <a:solidFill>
                  <a:srgbClr val="FF0000"/>
                </a:solidFill>
              </a:rPr>
              <a:t>) </a:t>
            </a:r>
            <a:r>
              <a:rPr lang="ja-JP" altLang="en-US" sz="3200" dirty="0">
                <a:solidFill>
                  <a:schemeClr val="accent4"/>
                </a:solidFill>
              </a:rPr>
              <a:t>「</a:t>
            </a:r>
            <a:r>
              <a:rPr lang="ja-JP" altLang="en-US" sz="3200" dirty="0">
                <a:solidFill>
                  <a:schemeClr val="tx1"/>
                </a:solidFill>
              </a:rPr>
              <a:t>俺は大丈夫！」（危険の引受け）</a:t>
            </a:r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ja-JP" altLang="en-US" sz="3200" dirty="0">
                <a:solidFill>
                  <a:schemeClr val="accent5"/>
                </a:solidFill>
              </a:rPr>
              <a:t>　　　</a:t>
            </a:r>
            <a:r>
              <a:rPr lang="ja-JP" altLang="en-US" sz="3200" dirty="0">
                <a:solidFill>
                  <a:srgbClr val="FF0000"/>
                </a:solidFill>
              </a:rPr>
              <a:t>（管理</a:t>
            </a:r>
            <a:r>
              <a:rPr lang="en-US" altLang="ja-JP" sz="3200" dirty="0">
                <a:solidFill>
                  <a:srgbClr val="FF0000"/>
                </a:solidFill>
              </a:rPr>
              <a:t>) </a:t>
            </a:r>
            <a:r>
              <a:rPr lang="ja-JP" altLang="en-US" sz="3200" dirty="0">
                <a:solidFill>
                  <a:srgbClr val="FF0000"/>
                </a:solidFill>
              </a:rPr>
              <a:t>　</a:t>
            </a:r>
            <a:r>
              <a:rPr lang="ja-JP" altLang="en-US" sz="3200" dirty="0">
                <a:solidFill>
                  <a:schemeClr val="accent4"/>
                </a:solidFill>
              </a:rPr>
              <a:t>ひとごと管理　</a:t>
            </a:r>
            <a:r>
              <a:rPr lang="ja-JP" altLang="en-US" sz="3200" dirty="0">
                <a:solidFill>
                  <a:schemeClr val="tx1"/>
                </a:solidFill>
              </a:rPr>
              <a:t>事故が自分だったら</a:t>
            </a:r>
          </a:p>
        </p:txBody>
      </p:sp>
      <p:sp>
        <p:nvSpPr>
          <p:cNvPr id="12" name="正方形/長方形 6"/>
          <p:cNvSpPr>
            <a:spLocks noChangeArrowheads="1"/>
          </p:cNvSpPr>
          <p:nvPr/>
        </p:nvSpPr>
        <p:spPr bwMode="auto">
          <a:xfrm>
            <a:off x="1778868" y="404664"/>
            <a:ext cx="71856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b="1" dirty="0">
                <a:solidFill>
                  <a:schemeClr val="accent5">
                    <a:lumMod val="25000"/>
                  </a:schemeClr>
                </a:solidFill>
              </a:rPr>
              <a:t>作業品質を惜しんで墜落、死亡</a:t>
            </a:r>
            <a:r>
              <a:rPr lang="ja-JP" altLang="en-US" b="1" dirty="0">
                <a:solidFill>
                  <a:schemeClr val="accent5">
                    <a:lumMod val="25000"/>
                  </a:schemeClr>
                </a:solidFill>
              </a:rPr>
              <a:t>。</a:t>
            </a:r>
            <a:endParaRPr lang="ja-JP" altLang="en-US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advTm="8244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074" descr="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300" y="1524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3075"/>
          <p:cNvSpPr txBox="1">
            <a:spLocks noChangeArrowheads="1"/>
          </p:cNvSpPr>
          <p:nvPr/>
        </p:nvSpPr>
        <p:spPr bwMode="auto">
          <a:xfrm>
            <a:off x="304800" y="6324600"/>
            <a:ext cx="541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4" tIns="45717" rIns="91434" bIns="45717">
            <a:spAutoFit/>
          </a:bodyPr>
          <a:lstStyle/>
          <a:p>
            <a:pPr eaLnBrk="1" fontAlgn="t" hangingPunct="1"/>
            <a:r>
              <a:rPr lang="ja-JP" altLang="en-US" sz="900" dirty="0">
                <a:solidFill>
                  <a:schemeClr val="tx1"/>
                </a:solidFill>
                <a:latin typeface="Times New Roman" pitchFamily="18" charset="0"/>
              </a:rPr>
              <a:t>当内容の転載を禁じます。ＮＰＯ法人品質安全機構　</a:t>
            </a:r>
            <a:r>
              <a:rPr lang="en-US" altLang="ja-JP" sz="900" dirty="0">
                <a:solidFill>
                  <a:schemeClr val="tx1"/>
                </a:solidFill>
                <a:latin typeface="Times New Roman" pitchFamily="18" charset="0"/>
              </a:rPr>
              <a:t>copyright(c)　all right reserved.safety-npo@aa.wakwak.com</a:t>
            </a:r>
          </a:p>
        </p:txBody>
      </p:sp>
      <p:sp>
        <p:nvSpPr>
          <p:cNvPr id="788486" name="Text Box 3078"/>
          <p:cNvSpPr txBox="1">
            <a:spLocks noChangeArrowheads="1"/>
          </p:cNvSpPr>
          <p:nvPr/>
        </p:nvSpPr>
        <p:spPr bwMode="auto">
          <a:xfrm>
            <a:off x="4860032" y="666750"/>
            <a:ext cx="3515032" cy="578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85341" tIns="42670" rIns="85341" bIns="42670">
            <a:spAutoFit/>
          </a:bodyPr>
          <a:lstStyle/>
          <a:p>
            <a:pPr defTabSz="854075" eaLnBrk="1" fontAlgn="t" hangingPunct="1">
              <a:defRPr/>
            </a:pPr>
            <a:r>
              <a:rPr lang="ja-JP" altLang="en-US" sz="3700" b="1" dirty="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rPr>
              <a:t>　</a:t>
            </a:r>
            <a:endParaRPr lang="en-US" altLang="ja-JP" sz="3700" b="1" dirty="0">
              <a:solidFill>
                <a:schemeClr val="tx1"/>
              </a:solidFill>
              <a:latin typeface="Times New Roman" pitchFamily="18" charset="0"/>
              <a:ea typeface="ＭＳ Ｐゴシック" pitchFamily="50" charset="-128"/>
            </a:endParaRPr>
          </a:p>
          <a:p>
            <a:pPr defTabSz="854075" eaLnBrk="1" fontAlgn="t" hangingPunct="1">
              <a:defRPr/>
            </a:pPr>
            <a:r>
              <a:rPr lang="ja-JP" altLang="en-US" sz="3700" b="1" dirty="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rPr>
              <a:t>　木登り名人が、人を木に登らせた。じっと見ていたが、３ｍくらいまで降りてきた時、「危ないぞ、気をつけよ</a:t>
            </a:r>
            <a:r>
              <a:rPr lang="en-US" altLang="ja-JP" sz="3700" b="1" dirty="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rPr>
              <a:t>!</a:t>
            </a:r>
            <a:r>
              <a:rPr lang="ja-JP" altLang="en-US" sz="3700" b="1" dirty="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rPr>
              <a:t>」と警告した。さて、その訳は？</a:t>
            </a:r>
          </a:p>
        </p:txBody>
      </p:sp>
      <p:pic>
        <p:nvPicPr>
          <p:cNvPr id="49154" name="Picture 2" descr="「木登り　イラスト」の画像検索結果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49384"/>
            <a:ext cx="4552950" cy="3381375"/>
          </a:xfrm>
          <a:prstGeom prst="rect">
            <a:avLst/>
          </a:prstGeom>
          <a:noFill/>
        </p:spPr>
      </p:pic>
      <p:sp>
        <p:nvSpPr>
          <p:cNvPr id="6" name="正方形/長方形 5"/>
          <p:cNvSpPr/>
          <p:nvPr/>
        </p:nvSpPr>
        <p:spPr>
          <a:xfrm>
            <a:off x="395536" y="116632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ea typeface="ＭＳ Ｐゴシック" pitchFamily="50" charset="-128"/>
              </a:rPr>
              <a:t>徒然草「高名の木登り</a:t>
            </a:r>
            <a:endParaRPr lang="ja-JP" altLang="en-US" sz="4800" dirty="0">
              <a:solidFill>
                <a:schemeClr val="accent5">
                  <a:lumMod val="25000"/>
                </a:schemeClr>
              </a:solidFill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820384" y="922360"/>
            <a:ext cx="3071345" cy="1260720"/>
            <a:chOff x="2843808" y="980728"/>
            <a:chExt cx="3071345" cy="1260720"/>
          </a:xfrm>
        </p:grpSpPr>
        <p:sp>
          <p:nvSpPr>
            <p:cNvPr id="10" name="円形吹き出し 9"/>
            <p:cNvSpPr/>
            <p:nvPr/>
          </p:nvSpPr>
          <p:spPr bwMode="auto">
            <a:xfrm>
              <a:off x="2843808" y="980728"/>
              <a:ext cx="2952328" cy="1260720"/>
            </a:xfrm>
            <a:prstGeom prst="wedgeEllipseCallout">
              <a:avLst>
                <a:gd name="adj1" fmla="val -37637"/>
                <a:gd name="adj2" fmla="val 94135"/>
              </a:avLst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 rot="21109005">
              <a:off x="3310941" y="1040564"/>
              <a:ext cx="26042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b="1" dirty="0">
                  <a:solidFill>
                    <a:srgbClr val="FF0000"/>
                  </a:solidFill>
                  <a:latin typeface="Times New Roman" pitchFamily="18" charset="0"/>
                  <a:ea typeface="ＭＳ Ｐゴシック" pitchFamily="50" charset="-128"/>
                </a:rPr>
                <a:t>「危ないぞ、</a:t>
              </a:r>
              <a:endParaRPr lang="en-US" altLang="ja-JP" sz="2800" b="1" dirty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endParaRPr>
            </a:p>
            <a:p>
              <a:r>
                <a:rPr lang="ja-JP" altLang="en-US" sz="2800" b="1" dirty="0">
                  <a:solidFill>
                    <a:srgbClr val="FF0000"/>
                  </a:solidFill>
                  <a:latin typeface="Times New Roman" pitchFamily="18" charset="0"/>
                  <a:ea typeface="ＭＳ Ｐゴシック" pitchFamily="50" charset="-128"/>
                </a:rPr>
                <a:t>気をつけよ</a:t>
              </a:r>
              <a:r>
                <a:rPr lang="en-US" altLang="ja-JP" sz="2800" b="1" dirty="0">
                  <a:solidFill>
                    <a:srgbClr val="FF0000"/>
                  </a:solidFill>
                  <a:latin typeface="Times New Roman" pitchFamily="18" charset="0"/>
                  <a:ea typeface="ＭＳ Ｐゴシック" pitchFamily="50" charset="-128"/>
                </a:rPr>
                <a:t>!</a:t>
              </a:r>
              <a:r>
                <a:rPr lang="ja-JP" altLang="en-US" sz="2800" b="1" dirty="0">
                  <a:solidFill>
                    <a:srgbClr val="FF0000"/>
                  </a:solidFill>
                  <a:latin typeface="Times New Roman" pitchFamily="18" charset="0"/>
                  <a:ea typeface="ＭＳ Ｐゴシック" pitchFamily="50" charset="-128"/>
                </a:rPr>
                <a:t>」</a:t>
              </a:r>
              <a:endParaRPr lang="ja-JP" altLang="en-US" sz="2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スライド番号プレースホルダ 5">
            <a:extLst>
              <a:ext uri="{FF2B5EF4-FFF2-40B4-BE49-F238E27FC236}">
                <a16:creationId xmlns:a16="http://schemas.microsoft.com/office/drawing/2014/main" xmlns="" id="{96E33E8F-87DB-4940-9A23-8FB5ED37D612}"/>
              </a:ext>
            </a:extLst>
          </p:cNvPr>
          <p:cNvSpPr txBox="1">
            <a:spLocks/>
          </p:cNvSpPr>
          <p:nvPr/>
        </p:nvSpPr>
        <p:spPr>
          <a:xfrm>
            <a:off x="6851938" y="631044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5FF79-DBFE-4D9D-8F99-7B2C59028BCA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5082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0.7"/>
</p:tagLst>
</file>

<file path=ppt/theme/theme1.xml><?xml version="1.0" encoding="utf-8"?>
<a:theme xmlns:a="http://schemas.openxmlformats.org/drawingml/2006/main" name="新しいﾌﾟﾚｾﾞﾝﾃｰｼｮﾝ">
  <a:themeElements>
    <a:clrScheme name="新しいﾌﾟﾚｾﾞﾝﾃｰｼｮﾝ.pot 5">
      <a:dk1>
        <a:srgbClr val="000000"/>
      </a:dk1>
      <a:lt1>
        <a:srgbClr val="FFFFFF"/>
      </a:lt1>
      <a:dk2>
        <a:srgbClr val="000000"/>
      </a:dk2>
      <a:lt2>
        <a:srgbClr val="9F9F9F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新しいﾌﾟﾚｾﾞﾝﾃｰｼｮﾝ.pot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新しいﾌﾟﾚｾﾞﾝﾃｰｼｮﾝ.po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ﾌﾟﾚｾﾞﾝﾃｰｼｮﾝ.po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.po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.po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.po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ﾌﾟﾚｾﾞﾝﾃｰｼｮﾝ.po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新しいﾌﾟﾚｾﾞﾝﾃｰｼｮﾝ.pot 1">
    <a:dk1>
      <a:srgbClr val="000000"/>
    </a:dk1>
    <a:lt1>
      <a:srgbClr val="FFFFFF"/>
    </a:lt1>
    <a:dk2>
      <a:srgbClr val="000000"/>
    </a:dk2>
    <a:lt2>
      <a:srgbClr val="969696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新しいﾌﾟﾚｾﾞﾝﾃｰｼｮﾝ.pot">
    <a:majorFont>
      <a:latin typeface="Times New Roman"/>
      <a:ea typeface="ＭＳ Ｐゴシック"/>
      <a:cs typeface=""/>
    </a:majorFont>
    <a:minorFont>
      <a:latin typeface="Times New Roman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27749</TotalTime>
  <Words>1994</Words>
  <Application>Microsoft Office PowerPoint</Application>
  <PresentationFormat>画面に合わせる (4:3)</PresentationFormat>
  <Paragraphs>404</Paragraphs>
  <Slides>36</Slides>
  <Notes>8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36</vt:i4>
      </vt:variant>
    </vt:vector>
  </HeadingPairs>
  <TitlesOfParts>
    <vt:vector size="39" baseType="lpstr">
      <vt:lpstr>新しいﾌﾟﾚｾﾞﾝﾃｰｼｮﾝ</vt:lpstr>
      <vt:lpstr>ワークシート</vt:lpstr>
      <vt:lpstr>Photo Editor 写真</vt:lpstr>
      <vt:lpstr>人は間違え機械はコワれる、 その時の品質心理を学ぶ。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スライド 31</vt:lpstr>
      <vt:lpstr>スライド 32</vt:lpstr>
      <vt:lpstr>スライド 33</vt:lpstr>
      <vt:lpstr>スライド 34</vt:lpstr>
      <vt:lpstr>品質に王道なし</vt:lpstr>
      <vt:lpstr>スライド 36</vt:lpstr>
    </vt:vector>
  </TitlesOfParts>
  <Company>三井海上火災保険株式会社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安全は目的ではなく手段</dc:title>
  <dc:creator>安全をデザインするNPO法人品質安全機構</dc:creator>
  <cp:lastModifiedBy>村田一郎</cp:lastModifiedBy>
  <cp:revision>931</cp:revision>
  <cp:lastPrinted>2006-08-31T01:54:55Z</cp:lastPrinted>
  <dcterms:created xsi:type="dcterms:W3CDTF">2002-09-10T12:58:48Z</dcterms:created>
  <dcterms:modified xsi:type="dcterms:W3CDTF">2018-01-25T05:19:26Z</dcterms:modified>
</cp:coreProperties>
</file>